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66" r:id="rId5"/>
    <p:sldMasterId id="2147483679" r:id="rId6"/>
  </p:sldMasterIdLst>
  <p:notesMasterIdLst>
    <p:notesMasterId r:id="rId30"/>
  </p:notesMasterIdLst>
  <p:handoutMasterIdLst>
    <p:handoutMasterId r:id="rId31"/>
  </p:handoutMasterIdLst>
  <p:sldIdLst>
    <p:sldId id="297" r:id="rId7"/>
    <p:sldId id="299" r:id="rId8"/>
    <p:sldId id="266" r:id="rId9"/>
    <p:sldId id="265" r:id="rId10"/>
    <p:sldId id="268" r:id="rId11"/>
    <p:sldId id="269" r:id="rId12"/>
    <p:sldId id="271" r:id="rId13"/>
    <p:sldId id="280" r:id="rId14"/>
    <p:sldId id="277" r:id="rId15"/>
    <p:sldId id="276" r:id="rId16"/>
    <p:sldId id="302" r:id="rId17"/>
    <p:sldId id="278" r:id="rId18"/>
    <p:sldId id="303" r:id="rId19"/>
    <p:sldId id="296" r:id="rId20"/>
    <p:sldId id="288" r:id="rId21"/>
    <p:sldId id="284" r:id="rId22"/>
    <p:sldId id="285" r:id="rId23"/>
    <p:sldId id="286" r:id="rId24"/>
    <p:sldId id="287" r:id="rId25"/>
    <p:sldId id="291" r:id="rId26"/>
    <p:sldId id="301" r:id="rId27"/>
    <p:sldId id="294" r:id="rId28"/>
    <p:sldId id="298" r:id="rId29"/>
  </p:sldIdLst>
  <p:sldSz cx="10058400" cy="77724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umar, Manish" initials="KM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661F"/>
    <a:srgbClr val="1E18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8" autoAdjust="0"/>
    <p:restoredTop sz="79763" autoAdjust="0"/>
  </p:normalViewPr>
  <p:slideViewPr>
    <p:cSldViewPr>
      <p:cViewPr varScale="1">
        <p:scale>
          <a:sx n="59" d="100"/>
          <a:sy n="59" d="100"/>
        </p:scale>
        <p:origin x="1238" y="58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105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3546" y="8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319" cy="46524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885" y="0"/>
            <a:ext cx="3038319" cy="46524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297899-D241-4B69-B5C3-46964D67CF6F}" type="datetimeFigureOut">
              <a:rPr lang="en-US" smtClean="0"/>
              <a:t>2/8/2017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1160"/>
            <a:ext cx="3038319" cy="4652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885" y="8831160"/>
            <a:ext cx="3038319" cy="4652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53B051-16B9-4B91-BC28-6C64083C1A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26916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696913"/>
            <a:ext cx="451167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C592EE-EAA2-4301-9ABF-B29024C05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57652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0950" y="696913"/>
            <a:ext cx="45085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1519" y="4416633"/>
            <a:ext cx="5607362" cy="418296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592EE-EAA2-4301-9ABF-B29024C05D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0434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83622" tIns="41811" rIns="83622" bIns="41811">
            <a:normAutofit/>
          </a:bodyPr>
          <a:lstStyle/>
          <a:p>
            <a:r>
              <a:rPr lang="en-US" dirty="0" smtClean="0"/>
              <a:t>Do you have any of these in your country?</a:t>
            </a:r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592EE-EAA2-4301-9ABF-B29024C05D5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541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83622" tIns="41811" rIns="83622" bIns="41811">
            <a:normAutofit/>
          </a:bodyPr>
          <a:lstStyle/>
          <a:p>
            <a:r>
              <a:rPr lang="en-US" dirty="0" smtClean="0"/>
              <a:t>Do you have any of these in your country?</a:t>
            </a:r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592EE-EAA2-4301-9ABF-B29024C05D5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5898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83622" tIns="41811" rIns="83622" bIns="41811">
            <a:normAutofit/>
          </a:bodyPr>
          <a:lstStyle/>
          <a:p>
            <a:r>
              <a:rPr lang="en-US" dirty="0" smtClean="0"/>
              <a:t>Source: </a:t>
            </a:r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592EE-EAA2-4301-9ABF-B29024C05D5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4016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83622" tIns="41811" rIns="83622" bIns="41811">
            <a:normAutofit/>
          </a:bodyPr>
          <a:lstStyle/>
          <a:p>
            <a:r>
              <a:rPr lang="en-US" dirty="0" smtClean="0"/>
              <a:t>Source: </a:t>
            </a:r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592EE-EAA2-4301-9ABF-B29024C05D5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5935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701519" y="4416633"/>
            <a:ext cx="5607362" cy="4182960"/>
          </a:xfrm>
          <a:prstGeom prst="rect">
            <a:avLst/>
          </a:prstGeom>
        </p:spPr>
        <p:txBody>
          <a:bodyPr lIns="83622" tIns="41811" rIns="83622" bIns="41811">
            <a:normAutofit/>
          </a:bodyPr>
          <a:lstStyle/>
          <a:p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592EE-EAA2-4301-9ABF-B29024C05D5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8116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701519" y="4416633"/>
            <a:ext cx="5607362" cy="4182960"/>
          </a:xfrm>
          <a:prstGeom prst="rect">
            <a:avLst/>
          </a:prstGeom>
        </p:spPr>
        <p:txBody>
          <a:bodyPr lIns="83622" tIns="41811" rIns="83622" bIns="41811">
            <a:normAutofit/>
          </a:bodyPr>
          <a:lstStyle/>
          <a:p>
            <a:pPr marL="156791" indent="-156791"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592EE-EAA2-4301-9ABF-B29024C05D5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0966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701519" y="4416633"/>
            <a:ext cx="5607362" cy="4182960"/>
          </a:xfrm>
          <a:prstGeom prst="rect">
            <a:avLst/>
          </a:prstGeom>
        </p:spPr>
        <p:txBody>
          <a:bodyPr lIns="83622" tIns="41811" rIns="83622" bIns="41811">
            <a:normAutofit/>
          </a:bodyPr>
          <a:lstStyle/>
          <a:p>
            <a:r>
              <a:rPr lang="en-US" dirty="0" smtClean="0"/>
              <a:t>Source: </a:t>
            </a:r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592EE-EAA2-4301-9ABF-B29024C05D5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3427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701519" y="4416633"/>
            <a:ext cx="5607362" cy="4182960"/>
          </a:xfrm>
          <a:prstGeom prst="rect">
            <a:avLst/>
          </a:prstGeom>
        </p:spPr>
        <p:txBody>
          <a:bodyPr lIns="83622" tIns="41811" rIns="83622" bIns="41811">
            <a:normAutofit/>
          </a:bodyPr>
          <a:lstStyle/>
          <a:p>
            <a:r>
              <a:rPr lang="en-US" dirty="0" smtClean="0"/>
              <a:t>Source: </a:t>
            </a:r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592EE-EAA2-4301-9ABF-B29024C05D5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956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701519" y="4416633"/>
            <a:ext cx="5607362" cy="4182960"/>
          </a:xfrm>
          <a:prstGeom prst="rect">
            <a:avLst/>
          </a:prstGeom>
        </p:spPr>
        <p:txBody>
          <a:bodyPr lIns="83622" tIns="41811" rIns="83622" bIns="41811">
            <a:normAutofit/>
          </a:bodyPr>
          <a:lstStyle/>
          <a:p>
            <a:r>
              <a:rPr lang="en-US" dirty="0" smtClean="0"/>
              <a:t>Source: </a:t>
            </a:r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592EE-EAA2-4301-9ABF-B29024C05D5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5534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701519" y="4416633"/>
            <a:ext cx="5607362" cy="4182960"/>
          </a:xfrm>
          <a:prstGeom prst="rect">
            <a:avLst/>
          </a:prstGeom>
        </p:spPr>
        <p:txBody>
          <a:bodyPr lIns="83622" tIns="41811" rIns="83622" bIns="41811">
            <a:normAutofit/>
          </a:bodyPr>
          <a:lstStyle/>
          <a:p>
            <a:endParaRPr sz="1800" dirty="0">
              <a:solidFill>
                <a:srgbClr val="FF0000"/>
              </a:solidFill>
            </a:endParaRPr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592EE-EAA2-4301-9ABF-B29024C05D5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109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701519" y="4416633"/>
            <a:ext cx="5607362" cy="4182960"/>
          </a:xfrm>
          <a:prstGeom prst="rect">
            <a:avLst/>
          </a:prstGeom>
        </p:spPr>
        <p:txBody>
          <a:bodyPr lIns="83622" tIns="41811" rIns="83622" bIns="41811">
            <a:normAutofit/>
          </a:bodyPr>
          <a:lstStyle/>
          <a:p>
            <a:r>
              <a:rPr lang="en-US" dirty="0" smtClean="0"/>
              <a:t>Source: </a:t>
            </a:r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592EE-EAA2-4301-9ABF-B29024C05D5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6004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701519" y="4416633"/>
            <a:ext cx="5607362" cy="4182960"/>
          </a:xfrm>
          <a:prstGeom prst="rect">
            <a:avLst/>
          </a:prstGeom>
        </p:spPr>
        <p:txBody>
          <a:bodyPr lIns="83622" tIns="41811" rIns="83622" bIns="41811">
            <a:normAutofit/>
          </a:bodyPr>
          <a:lstStyle/>
          <a:p>
            <a:pPr marL="156791" indent="-156791"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592EE-EAA2-4301-9ABF-B29024C05D5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4467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250950" y="696913"/>
            <a:ext cx="4508500" cy="348615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183380"/>
          </a:xfrm>
          <a:prstGeom prst="rect">
            <a:avLst/>
          </a:prstGeo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970938" y="8829966"/>
            <a:ext cx="3037840" cy="46482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48267B0-8729-4771-8FE7-E928039C88AC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7615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701519" y="4416633"/>
            <a:ext cx="5607362" cy="4182960"/>
          </a:xfrm>
          <a:prstGeom prst="rect">
            <a:avLst/>
          </a:prstGeom>
        </p:spPr>
        <p:txBody>
          <a:bodyPr lIns="83622" tIns="41811" rIns="83622" bIns="41811">
            <a:normAutofit/>
          </a:bodyPr>
          <a:lstStyle/>
          <a:p>
            <a:pPr marL="156791" indent="-156791"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592EE-EAA2-4301-9ABF-B29024C05D5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441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395288" y="923925"/>
            <a:ext cx="5980113" cy="46228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19555" y="5856564"/>
            <a:ext cx="4151651" cy="554710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2938957" y="11708917"/>
            <a:ext cx="2249409" cy="616813"/>
          </a:xfrm>
          <a:prstGeom prst="rect">
            <a:avLst/>
          </a:prstGeom>
        </p:spPr>
        <p:txBody>
          <a:bodyPr/>
          <a:lstStyle/>
          <a:p>
            <a:fld id="{9E46DAC6-5992-4D4F-861F-5DD72D6CBE35}" type="slidenum">
              <a:rPr lang="en-US" altLang="en-US" smtClean="0"/>
              <a:pPr/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1523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Source: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592EE-EAA2-4301-9ABF-B29024C05D5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0927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83622" tIns="41811" rIns="83622" bIns="41811">
            <a:normAutofit/>
          </a:bodyPr>
          <a:lstStyle/>
          <a:p>
            <a:r>
              <a:rPr lang="en-US" dirty="0" smtClean="0"/>
              <a:t>Source: </a:t>
            </a:r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592EE-EAA2-4301-9ABF-B29024C05D5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758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83622" tIns="41811" rIns="83622" bIns="41811">
            <a:normAutofit/>
          </a:bodyPr>
          <a:lstStyle/>
          <a:p>
            <a:r>
              <a:rPr lang="en-US" dirty="0" smtClean="0"/>
              <a:t>Source: </a:t>
            </a:r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592EE-EAA2-4301-9ABF-B29024C05D5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3402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83622" tIns="41811" rIns="83622" bIns="41811">
            <a:normAutofit/>
          </a:bodyPr>
          <a:lstStyle/>
          <a:p>
            <a:r>
              <a:rPr lang="en-US" dirty="0" smtClean="0"/>
              <a:t>Source: </a:t>
            </a:r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592EE-EAA2-4301-9ABF-B29024C05D5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165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83622" tIns="41811" rIns="83622" bIns="41811">
            <a:normAutofit/>
          </a:bodyPr>
          <a:lstStyle/>
          <a:p>
            <a:r>
              <a:rPr lang="en-US" dirty="0" smtClean="0"/>
              <a:t>Source: </a:t>
            </a:r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592EE-EAA2-4301-9ABF-B29024C05D5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9434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Source: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592EE-EAA2-4301-9ABF-B29024C05D5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2796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83622" tIns="41811" rIns="83622" bIns="41811">
            <a:normAutofit/>
          </a:bodyPr>
          <a:lstStyle/>
          <a:p>
            <a:r>
              <a:rPr lang="en-US" dirty="0" smtClean="0"/>
              <a:t>Source: </a:t>
            </a:r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592EE-EAA2-4301-9ABF-B29024C05D5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811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79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BC13A-F948-4EDD-B737-1E6D995421FB}" type="datetime1">
              <a:rPr lang="en-US" smtClean="0"/>
              <a:t>2/8/2017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739795"/>
            <a:ext cx="4444207" cy="72506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" y="2464859"/>
            <a:ext cx="4444207" cy="4478126"/>
          </a:xfrm>
        </p:spPr>
        <p:txBody>
          <a:bodyPr/>
          <a:lstStyle>
            <a:lvl1pPr>
              <a:defRPr sz="2640"/>
            </a:lvl1pPr>
            <a:lvl2pPr>
              <a:defRPr sz="2200"/>
            </a:lvl2pPr>
            <a:lvl3pPr>
              <a:defRPr sz="1980"/>
            </a:lvl3pPr>
            <a:lvl4pPr>
              <a:defRPr sz="1760"/>
            </a:lvl4pPr>
            <a:lvl5pPr>
              <a:defRPr sz="1760"/>
            </a:lvl5pPr>
            <a:lvl6pPr>
              <a:defRPr sz="1760"/>
            </a:lvl6pPr>
            <a:lvl7pPr>
              <a:defRPr sz="1760"/>
            </a:lvl7pPr>
            <a:lvl8pPr>
              <a:defRPr sz="1760"/>
            </a:lvl8pPr>
            <a:lvl9pPr>
              <a:defRPr sz="176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28" y="1739795"/>
            <a:ext cx="4445953" cy="72506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28" y="2464859"/>
            <a:ext cx="4445953" cy="4478126"/>
          </a:xfrm>
        </p:spPr>
        <p:txBody>
          <a:bodyPr/>
          <a:lstStyle>
            <a:lvl1pPr>
              <a:defRPr sz="2640"/>
            </a:lvl1pPr>
            <a:lvl2pPr>
              <a:defRPr sz="2200"/>
            </a:lvl2pPr>
            <a:lvl3pPr>
              <a:defRPr sz="1980"/>
            </a:lvl3pPr>
            <a:lvl4pPr>
              <a:defRPr sz="1760"/>
            </a:lvl4pPr>
            <a:lvl5pPr>
              <a:defRPr sz="1760"/>
            </a:lvl5pPr>
            <a:lvl6pPr>
              <a:defRPr sz="1760"/>
            </a:lvl6pPr>
            <a:lvl7pPr>
              <a:defRPr sz="1760"/>
            </a:lvl7pPr>
            <a:lvl8pPr>
              <a:defRPr sz="1760"/>
            </a:lvl8pPr>
            <a:lvl9pPr>
              <a:defRPr sz="176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46AB8-79C8-4861-87AB-2BFC4DE8D55B}" type="slidenum">
              <a:rPr lang="en-US" altLang="en-US"/>
              <a:pPr>
                <a:defRPr/>
              </a:pPr>
              <a:t>‹#›</a:t>
            </a:fld>
            <a:endParaRPr lang="en-US" altLang="en-US" sz="132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066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423152-0EE7-4D66-AA47-FFF6E8B1FB98}" type="slidenum">
              <a:rPr lang="en-US" altLang="en-US"/>
              <a:pPr>
                <a:defRPr/>
              </a:pPr>
              <a:t>‹#›</a:t>
            </a:fld>
            <a:endParaRPr lang="en-US" altLang="en-US" sz="132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0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B76488-F69C-40B6-B2F5-2FFD0DC9443E}" type="slidenum">
              <a:rPr lang="en-US" altLang="en-US"/>
              <a:pPr>
                <a:defRPr/>
              </a:pPr>
              <a:t>‹#›</a:t>
            </a:fld>
            <a:endParaRPr lang="en-US" altLang="en-US" sz="1320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0080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1" y="309457"/>
            <a:ext cx="3309144" cy="131699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5" y="309457"/>
            <a:ext cx="5622925" cy="6633528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1" y="1626447"/>
            <a:ext cx="3309144" cy="5316538"/>
          </a:xfrm>
        </p:spPr>
        <p:txBody>
          <a:bodyPr/>
          <a:lstStyle>
            <a:lvl1pPr marL="0" indent="0">
              <a:buNone/>
              <a:defRPr sz="1540"/>
            </a:lvl1pPr>
            <a:lvl2pPr marL="502920" indent="0">
              <a:buNone/>
              <a:defRPr sz="1320"/>
            </a:lvl2pPr>
            <a:lvl3pPr marL="1005840" indent="0">
              <a:buNone/>
              <a:defRPr sz="1100"/>
            </a:lvl3pPr>
            <a:lvl4pPr marL="1508760" indent="0">
              <a:buNone/>
              <a:defRPr sz="990"/>
            </a:lvl4pPr>
            <a:lvl5pPr marL="2011680" indent="0">
              <a:buNone/>
              <a:defRPr sz="990"/>
            </a:lvl5pPr>
            <a:lvl6pPr marL="2514600" indent="0">
              <a:buNone/>
              <a:defRPr sz="990"/>
            </a:lvl6pPr>
            <a:lvl7pPr marL="3017520" indent="0">
              <a:buNone/>
              <a:defRPr sz="990"/>
            </a:lvl7pPr>
            <a:lvl8pPr marL="3520440" indent="0">
              <a:buNone/>
              <a:defRPr sz="990"/>
            </a:lvl8pPr>
            <a:lvl9pPr marL="4023360" indent="0">
              <a:buNone/>
              <a:defRPr sz="99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01AB8-9CA1-42F2-A919-DAA2E0D3E7CE}" type="slidenum">
              <a:rPr lang="en-US" altLang="en-US"/>
              <a:pPr>
                <a:defRPr/>
              </a:pPr>
              <a:t>‹#›</a:t>
            </a:fld>
            <a:endParaRPr lang="en-US" altLang="en-US" sz="132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6435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5440680"/>
            <a:ext cx="6035040" cy="64230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94478"/>
            <a:ext cx="6035040" cy="4663440"/>
          </a:xfrm>
        </p:spPr>
        <p:txBody>
          <a:bodyPr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6082983"/>
            <a:ext cx="6035040" cy="912177"/>
          </a:xfrm>
        </p:spPr>
        <p:txBody>
          <a:bodyPr/>
          <a:lstStyle>
            <a:lvl1pPr marL="0" indent="0">
              <a:buNone/>
              <a:defRPr sz="1540"/>
            </a:lvl1pPr>
            <a:lvl2pPr marL="502920" indent="0">
              <a:buNone/>
              <a:defRPr sz="1320"/>
            </a:lvl2pPr>
            <a:lvl3pPr marL="1005840" indent="0">
              <a:buNone/>
              <a:defRPr sz="1100"/>
            </a:lvl3pPr>
            <a:lvl4pPr marL="1508760" indent="0">
              <a:buNone/>
              <a:defRPr sz="990"/>
            </a:lvl4pPr>
            <a:lvl5pPr marL="2011680" indent="0">
              <a:buNone/>
              <a:defRPr sz="990"/>
            </a:lvl5pPr>
            <a:lvl6pPr marL="2514600" indent="0">
              <a:buNone/>
              <a:defRPr sz="990"/>
            </a:lvl6pPr>
            <a:lvl7pPr marL="3017520" indent="0">
              <a:buNone/>
              <a:defRPr sz="990"/>
            </a:lvl7pPr>
            <a:lvl8pPr marL="3520440" indent="0">
              <a:buNone/>
              <a:defRPr sz="990"/>
            </a:lvl8pPr>
            <a:lvl9pPr marL="4023360" indent="0">
              <a:buNone/>
              <a:defRPr sz="99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69FA6-866D-4436-96BB-6254A739C538}" type="slidenum">
              <a:rPr lang="en-US" altLang="en-US"/>
              <a:pPr>
                <a:defRPr/>
              </a:pPr>
              <a:t>‹#›</a:t>
            </a:fld>
            <a:endParaRPr lang="en-US" altLang="en-US" sz="132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7876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3CF2D6-8CDF-4323-9D8C-A16108BE5640}" type="slidenum">
              <a:rPr lang="en-US" altLang="en-US"/>
              <a:pPr>
                <a:defRPr/>
              </a:pPr>
              <a:t>‹#›</a:t>
            </a:fld>
            <a:endParaRPr lang="en-US" altLang="en-US" sz="132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9565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21563" y="311256"/>
            <a:ext cx="2133918" cy="599302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16318" y="311256"/>
            <a:ext cx="6237605" cy="59930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F5B4E-54C7-45B9-8C41-11BFCE4E39B5}" type="slidenum">
              <a:rPr lang="en-US" altLang="en-US"/>
              <a:pPr>
                <a:defRPr/>
              </a:pPr>
              <a:t>‹#›</a:t>
            </a:fld>
            <a:endParaRPr lang="en-US" altLang="en-US" sz="132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5389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+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3"/>
          </p:nvPr>
        </p:nvSpPr>
        <p:spPr>
          <a:xfrm>
            <a:off x="1431389" y="3886200"/>
            <a:ext cx="2553931" cy="311615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431389" y="7261437"/>
            <a:ext cx="7412666" cy="510963"/>
          </a:xfrm>
        </p:spPr>
        <p:txBody>
          <a:bodyPr/>
          <a:lstStyle>
            <a:lvl1pPr>
              <a:lnSpc>
                <a:spcPct val="85000"/>
              </a:lnSpc>
              <a:buFontTx/>
              <a:buNone/>
              <a:defRPr sz="880" i="0">
                <a:solidFill>
                  <a:schemeClr val="bg2"/>
                </a:solidFill>
                <a:latin typeface="+mn-lt"/>
              </a:defRPr>
            </a:lvl1pPr>
            <a:lvl2pPr>
              <a:lnSpc>
                <a:spcPct val="85000"/>
              </a:lnSpc>
              <a:buFontTx/>
              <a:buNone/>
              <a:defRPr sz="880">
                <a:solidFill>
                  <a:schemeClr val="bg2"/>
                </a:solidFill>
                <a:latin typeface="+mn-lt"/>
              </a:defRPr>
            </a:lvl2pPr>
            <a:lvl3pPr>
              <a:lnSpc>
                <a:spcPct val="85000"/>
              </a:lnSpc>
              <a:buFontTx/>
              <a:buNone/>
              <a:defRPr sz="880">
                <a:solidFill>
                  <a:schemeClr val="bg2"/>
                </a:solidFill>
                <a:latin typeface="+mn-lt"/>
              </a:defRPr>
            </a:lvl3pPr>
            <a:lvl4pPr>
              <a:lnSpc>
                <a:spcPct val="85000"/>
              </a:lnSpc>
              <a:buFontTx/>
              <a:buNone/>
              <a:defRPr sz="880">
                <a:solidFill>
                  <a:schemeClr val="bg2"/>
                </a:solidFill>
                <a:latin typeface="+mn-lt"/>
              </a:defRPr>
            </a:lvl4pPr>
            <a:lvl5pPr marL="0" indent="0">
              <a:lnSpc>
                <a:spcPct val="85000"/>
              </a:lnSpc>
              <a:buFontTx/>
              <a:buNone/>
              <a:defRPr sz="88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665961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5354320"/>
            <a:ext cx="10058400" cy="241808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980" smtClean="0">
              <a:solidFill>
                <a:srgbClr val="FFFFFF"/>
              </a:solidFill>
            </a:endParaRPr>
          </a:p>
        </p:txBody>
      </p:sp>
      <p:pic>
        <p:nvPicPr>
          <p:cNvPr id="5" name="Picture 5" descr="Vertical_RGB_6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358" y="5678170"/>
            <a:ext cx="1840548" cy="155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logo_200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138" y="5678170"/>
            <a:ext cx="1592580" cy="155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Rectangle 8"/>
          <p:cNvSpPr>
            <a:spLocks noGrp="1" noChangeArrowheads="1"/>
          </p:cNvSpPr>
          <p:nvPr>
            <p:ph type="ctrTitle" sz="quarter"/>
          </p:nvPr>
        </p:nvSpPr>
        <p:spPr>
          <a:xfrm>
            <a:off x="754380" y="622512"/>
            <a:ext cx="8549640" cy="2475653"/>
          </a:xfrm>
        </p:spPr>
        <p:txBody>
          <a:bodyPr/>
          <a:lstStyle>
            <a:lvl1pPr algn="ctr"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508760" y="3486785"/>
            <a:ext cx="7040880" cy="1986280"/>
          </a:xfrm>
        </p:spPr>
        <p:txBody>
          <a:bodyPr/>
          <a:lstStyle>
            <a:lvl1pPr marL="0" indent="0" algn="ctr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2640"/>
            </a:lvl1pPr>
          </a:lstStyle>
          <a:p>
            <a:r>
              <a:rPr lang="en-US"/>
              <a:t>Your Name Here</a:t>
            </a:r>
          </a:p>
          <a:p>
            <a:r>
              <a:rPr lang="en-US"/>
              <a:t>MEASURE Evaluation</a:t>
            </a:r>
          </a:p>
          <a:p>
            <a:r>
              <a:rPr lang="en-US"/>
              <a:t>Date Here</a:t>
            </a:r>
          </a:p>
        </p:txBody>
      </p:sp>
    </p:spTree>
    <p:extLst>
      <p:ext uri="{BB962C8B-B14F-4D97-AF65-F5344CB8AC3E}">
        <p14:creationId xmlns:p14="http://schemas.microsoft.com/office/powerpoint/2010/main" val="37768346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12BFCA-73DB-44AA-AEFD-606426DDB782}" type="slidenum">
              <a:rPr lang="en-US" altLang="en-US"/>
              <a:pPr>
                <a:defRPr/>
              </a:pPr>
              <a:t>‹#›</a:t>
            </a:fld>
            <a:endParaRPr lang="en-US" altLang="en-US" sz="132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878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rgbClr val="301739"/>
                </a:solidFill>
                <a:latin typeface="Futura LT Pro Book"/>
                <a:cs typeface="Futura LT Pro Boo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9C853-4D08-43C2-93D2-26BE24B3479B}" type="datetime1">
              <a:rPr lang="en-US" smtClean="0"/>
              <a:t>2/8/2017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994487"/>
            <a:ext cx="8549640" cy="154368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3294275"/>
            <a:ext cx="8549640" cy="1700212"/>
          </a:xfrm>
        </p:spPr>
        <p:txBody>
          <a:bodyPr anchor="b"/>
          <a:lstStyle>
            <a:lvl1pPr marL="0" indent="0">
              <a:buNone/>
              <a:defRPr sz="2200"/>
            </a:lvl1pPr>
            <a:lvl2pPr marL="502920" indent="0">
              <a:buNone/>
              <a:defRPr sz="1980"/>
            </a:lvl2pPr>
            <a:lvl3pPr marL="1005840" indent="0">
              <a:buNone/>
              <a:defRPr sz="1760"/>
            </a:lvl3pPr>
            <a:lvl4pPr marL="1508760" indent="0">
              <a:buNone/>
              <a:defRPr sz="1540"/>
            </a:lvl4pPr>
            <a:lvl5pPr marL="2011680" indent="0">
              <a:buNone/>
              <a:defRPr sz="1540"/>
            </a:lvl5pPr>
            <a:lvl6pPr marL="2514600" indent="0">
              <a:buNone/>
              <a:defRPr sz="1540"/>
            </a:lvl6pPr>
            <a:lvl7pPr marL="3017520" indent="0">
              <a:buNone/>
              <a:defRPr sz="1540"/>
            </a:lvl7pPr>
            <a:lvl8pPr marL="3520440" indent="0">
              <a:buNone/>
              <a:defRPr sz="1540"/>
            </a:lvl8pPr>
            <a:lvl9pPr marL="4023360" indent="0">
              <a:buNone/>
              <a:defRPr sz="154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86EC34-15FB-4A98-9CE4-ED6C4104A629}" type="slidenum">
              <a:rPr lang="en-US" altLang="en-US"/>
              <a:pPr>
                <a:defRPr/>
              </a:pPr>
              <a:t>‹#›</a:t>
            </a:fld>
            <a:endParaRPr lang="en-US" altLang="en-US" sz="132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606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6317" y="1813560"/>
            <a:ext cx="4185762" cy="4490720"/>
          </a:xfrm>
        </p:spPr>
        <p:txBody>
          <a:bodyPr/>
          <a:lstStyle>
            <a:lvl1pPr>
              <a:defRPr sz="3080"/>
            </a:lvl1pPr>
            <a:lvl2pPr>
              <a:defRPr sz="2640"/>
            </a:lvl2pPr>
            <a:lvl3pPr>
              <a:defRPr sz="2200"/>
            </a:lvl3pPr>
            <a:lvl4pPr>
              <a:defRPr sz="1980"/>
            </a:lvl4pPr>
            <a:lvl5pPr>
              <a:defRPr sz="1980"/>
            </a:lvl5pPr>
            <a:lvl6pPr>
              <a:defRPr sz="1980"/>
            </a:lvl6pPr>
            <a:lvl7pPr>
              <a:defRPr sz="1980"/>
            </a:lvl7pPr>
            <a:lvl8pPr>
              <a:defRPr sz="1980"/>
            </a:lvl8pPr>
            <a:lvl9pPr>
              <a:defRPr sz="198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9720" y="1813560"/>
            <a:ext cx="4185761" cy="4490720"/>
          </a:xfrm>
        </p:spPr>
        <p:txBody>
          <a:bodyPr/>
          <a:lstStyle>
            <a:lvl1pPr>
              <a:defRPr sz="3080"/>
            </a:lvl1pPr>
            <a:lvl2pPr>
              <a:defRPr sz="2640"/>
            </a:lvl2pPr>
            <a:lvl3pPr>
              <a:defRPr sz="2200"/>
            </a:lvl3pPr>
            <a:lvl4pPr>
              <a:defRPr sz="1980"/>
            </a:lvl4pPr>
            <a:lvl5pPr>
              <a:defRPr sz="1980"/>
            </a:lvl5pPr>
            <a:lvl6pPr>
              <a:defRPr sz="1980"/>
            </a:lvl6pPr>
            <a:lvl7pPr>
              <a:defRPr sz="1980"/>
            </a:lvl7pPr>
            <a:lvl8pPr>
              <a:defRPr sz="1980"/>
            </a:lvl8pPr>
            <a:lvl9pPr>
              <a:defRPr sz="198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DD7B8-88FB-4CA5-9696-2D77C7EBA681}" type="slidenum">
              <a:rPr lang="en-US" altLang="en-US"/>
              <a:pPr>
                <a:defRPr/>
              </a:pPr>
              <a:t>‹#›</a:t>
            </a:fld>
            <a:endParaRPr lang="en-US" altLang="en-US" sz="132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3107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739795"/>
            <a:ext cx="4444207" cy="72506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" y="2464859"/>
            <a:ext cx="4444207" cy="4478126"/>
          </a:xfrm>
        </p:spPr>
        <p:txBody>
          <a:bodyPr/>
          <a:lstStyle>
            <a:lvl1pPr>
              <a:defRPr sz="2640"/>
            </a:lvl1pPr>
            <a:lvl2pPr>
              <a:defRPr sz="2200"/>
            </a:lvl2pPr>
            <a:lvl3pPr>
              <a:defRPr sz="1980"/>
            </a:lvl3pPr>
            <a:lvl4pPr>
              <a:defRPr sz="1760"/>
            </a:lvl4pPr>
            <a:lvl5pPr>
              <a:defRPr sz="1760"/>
            </a:lvl5pPr>
            <a:lvl6pPr>
              <a:defRPr sz="1760"/>
            </a:lvl6pPr>
            <a:lvl7pPr>
              <a:defRPr sz="1760"/>
            </a:lvl7pPr>
            <a:lvl8pPr>
              <a:defRPr sz="1760"/>
            </a:lvl8pPr>
            <a:lvl9pPr>
              <a:defRPr sz="176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28" y="1739795"/>
            <a:ext cx="4445953" cy="72506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28" y="2464859"/>
            <a:ext cx="4445953" cy="4478126"/>
          </a:xfrm>
        </p:spPr>
        <p:txBody>
          <a:bodyPr/>
          <a:lstStyle>
            <a:lvl1pPr>
              <a:defRPr sz="2640"/>
            </a:lvl1pPr>
            <a:lvl2pPr>
              <a:defRPr sz="2200"/>
            </a:lvl2pPr>
            <a:lvl3pPr>
              <a:defRPr sz="1980"/>
            </a:lvl3pPr>
            <a:lvl4pPr>
              <a:defRPr sz="1760"/>
            </a:lvl4pPr>
            <a:lvl5pPr>
              <a:defRPr sz="1760"/>
            </a:lvl5pPr>
            <a:lvl6pPr>
              <a:defRPr sz="1760"/>
            </a:lvl6pPr>
            <a:lvl7pPr>
              <a:defRPr sz="1760"/>
            </a:lvl7pPr>
            <a:lvl8pPr>
              <a:defRPr sz="1760"/>
            </a:lvl8pPr>
            <a:lvl9pPr>
              <a:defRPr sz="176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46AB8-79C8-4861-87AB-2BFC4DE8D55B}" type="slidenum">
              <a:rPr lang="en-US" altLang="en-US"/>
              <a:pPr>
                <a:defRPr/>
              </a:pPr>
              <a:t>‹#›</a:t>
            </a:fld>
            <a:endParaRPr lang="en-US" altLang="en-US" sz="132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7409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423152-0EE7-4D66-AA47-FFF6E8B1FB98}" type="slidenum">
              <a:rPr lang="en-US" altLang="en-US"/>
              <a:pPr>
                <a:defRPr/>
              </a:pPr>
              <a:t>‹#›</a:t>
            </a:fld>
            <a:endParaRPr lang="en-US" altLang="en-US" sz="132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8027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B76488-F69C-40B6-B2F5-2FFD0DC9443E}" type="slidenum">
              <a:rPr lang="en-US" altLang="en-US"/>
              <a:pPr>
                <a:defRPr/>
              </a:pPr>
              <a:t>‹#›</a:t>
            </a:fld>
            <a:endParaRPr lang="en-US" altLang="en-US" sz="1320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9339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1" y="309457"/>
            <a:ext cx="3309144" cy="131699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5" y="309457"/>
            <a:ext cx="5622925" cy="6633528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1" y="1626447"/>
            <a:ext cx="3309144" cy="5316538"/>
          </a:xfrm>
        </p:spPr>
        <p:txBody>
          <a:bodyPr/>
          <a:lstStyle>
            <a:lvl1pPr marL="0" indent="0">
              <a:buNone/>
              <a:defRPr sz="1540"/>
            </a:lvl1pPr>
            <a:lvl2pPr marL="502920" indent="0">
              <a:buNone/>
              <a:defRPr sz="1320"/>
            </a:lvl2pPr>
            <a:lvl3pPr marL="1005840" indent="0">
              <a:buNone/>
              <a:defRPr sz="1100"/>
            </a:lvl3pPr>
            <a:lvl4pPr marL="1508760" indent="0">
              <a:buNone/>
              <a:defRPr sz="990"/>
            </a:lvl4pPr>
            <a:lvl5pPr marL="2011680" indent="0">
              <a:buNone/>
              <a:defRPr sz="990"/>
            </a:lvl5pPr>
            <a:lvl6pPr marL="2514600" indent="0">
              <a:buNone/>
              <a:defRPr sz="990"/>
            </a:lvl6pPr>
            <a:lvl7pPr marL="3017520" indent="0">
              <a:buNone/>
              <a:defRPr sz="990"/>
            </a:lvl7pPr>
            <a:lvl8pPr marL="3520440" indent="0">
              <a:buNone/>
              <a:defRPr sz="990"/>
            </a:lvl8pPr>
            <a:lvl9pPr marL="4023360" indent="0">
              <a:buNone/>
              <a:defRPr sz="99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01AB8-9CA1-42F2-A919-DAA2E0D3E7CE}" type="slidenum">
              <a:rPr lang="en-US" altLang="en-US"/>
              <a:pPr>
                <a:defRPr/>
              </a:pPr>
              <a:t>‹#›</a:t>
            </a:fld>
            <a:endParaRPr lang="en-US" altLang="en-US" sz="132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7305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5440680"/>
            <a:ext cx="6035040" cy="64230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94478"/>
            <a:ext cx="6035040" cy="4663440"/>
          </a:xfrm>
        </p:spPr>
        <p:txBody>
          <a:bodyPr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6082983"/>
            <a:ext cx="6035040" cy="912177"/>
          </a:xfrm>
        </p:spPr>
        <p:txBody>
          <a:bodyPr/>
          <a:lstStyle>
            <a:lvl1pPr marL="0" indent="0">
              <a:buNone/>
              <a:defRPr sz="1540"/>
            </a:lvl1pPr>
            <a:lvl2pPr marL="502920" indent="0">
              <a:buNone/>
              <a:defRPr sz="1320"/>
            </a:lvl2pPr>
            <a:lvl3pPr marL="1005840" indent="0">
              <a:buNone/>
              <a:defRPr sz="1100"/>
            </a:lvl3pPr>
            <a:lvl4pPr marL="1508760" indent="0">
              <a:buNone/>
              <a:defRPr sz="990"/>
            </a:lvl4pPr>
            <a:lvl5pPr marL="2011680" indent="0">
              <a:buNone/>
              <a:defRPr sz="990"/>
            </a:lvl5pPr>
            <a:lvl6pPr marL="2514600" indent="0">
              <a:buNone/>
              <a:defRPr sz="990"/>
            </a:lvl6pPr>
            <a:lvl7pPr marL="3017520" indent="0">
              <a:buNone/>
              <a:defRPr sz="990"/>
            </a:lvl7pPr>
            <a:lvl8pPr marL="3520440" indent="0">
              <a:buNone/>
              <a:defRPr sz="990"/>
            </a:lvl8pPr>
            <a:lvl9pPr marL="4023360" indent="0">
              <a:buNone/>
              <a:defRPr sz="99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69FA6-866D-4436-96BB-6254A739C538}" type="slidenum">
              <a:rPr lang="en-US" altLang="en-US"/>
              <a:pPr>
                <a:defRPr/>
              </a:pPr>
              <a:t>‹#›</a:t>
            </a:fld>
            <a:endParaRPr lang="en-US" altLang="en-US" sz="132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5176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3CF2D6-8CDF-4323-9D8C-A16108BE5640}" type="slidenum">
              <a:rPr lang="en-US" altLang="en-US"/>
              <a:pPr>
                <a:defRPr/>
              </a:pPr>
              <a:t>‹#›</a:t>
            </a:fld>
            <a:endParaRPr lang="en-US" altLang="en-US" sz="132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7555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21563" y="311256"/>
            <a:ext cx="2133918" cy="599302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16318" y="311256"/>
            <a:ext cx="6237605" cy="59930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F5B4E-54C7-45B9-8C41-11BFCE4E39B5}" type="slidenum">
              <a:rPr lang="en-US" altLang="en-US"/>
              <a:pPr>
                <a:defRPr/>
              </a:pPr>
              <a:t>‹#›</a:t>
            </a:fld>
            <a:endParaRPr lang="en-US" altLang="en-US" sz="132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3417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+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3"/>
          </p:nvPr>
        </p:nvSpPr>
        <p:spPr>
          <a:xfrm>
            <a:off x="1431389" y="3886200"/>
            <a:ext cx="2553931" cy="311615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431389" y="7261437"/>
            <a:ext cx="7412666" cy="510963"/>
          </a:xfrm>
        </p:spPr>
        <p:txBody>
          <a:bodyPr/>
          <a:lstStyle>
            <a:lvl1pPr>
              <a:lnSpc>
                <a:spcPct val="85000"/>
              </a:lnSpc>
              <a:buFontTx/>
              <a:buNone/>
              <a:defRPr sz="880" i="0">
                <a:solidFill>
                  <a:schemeClr val="bg2"/>
                </a:solidFill>
                <a:latin typeface="+mn-lt"/>
              </a:defRPr>
            </a:lvl1pPr>
            <a:lvl2pPr>
              <a:lnSpc>
                <a:spcPct val="85000"/>
              </a:lnSpc>
              <a:buFontTx/>
              <a:buNone/>
              <a:defRPr sz="880">
                <a:solidFill>
                  <a:schemeClr val="bg2"/>
                </a:solidFill>
                <a:latin typeface="+mn-lt"/>
              </a:defRPr>
            </a:lvl2pPr>
            <a:lvl3pPr>
              <a:lnSpc>
                <a:spcPct val="85000"/>
              </a:lnSpc>
              <a:buFontTx/>
              <a:buNone/>
              <a:defRPr sz="880">
                <a:solidFill>
                  <a:schemeClr val="bg2"/>
                </a:solidFill>
                <a:latin typeface="+mn-lt"/>
              </a:defRPr>
            </a:lvl3pPr>
            <a:lvl4pPr>
              <a:lnSpc>
                <a:spcPct val="85000"/>
              </a:lnSpc>
              <a:buFontTx/>
              <a:buNone/>
              <a:defRPr sz="880">
                <a:solidFill>
                  <a:schemeClr val="bg2"/>
                </a:solidFill>
                <a:latin typeface="+mn-lt"/>
              </a:defRPr>
            </a:lvl4pPr>
            <a:lvl5pPr marL="0" indent="0">
              <a:lnSpc>
                <a:spcPct val="85000"/>
              </a:lnSpc>
              <a:buFontTx/>
              <a:buNone/>
              <a:defRPr sz="88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25752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k object 17"/>
          <p:cNvSpPr/>
          <p:nvPr userDrawn="1"/>
        </p:nvSpPr>
        <p:spPr>
          <a:xfrm>
            <a:off x="0" y="0"/>
            <a:ext cx="10058400" cy="1383665"/>
          </a:xfrm>
          <a:custGeom>
            <a:avLst/>
            <a:gdLst/>
            <a:ahLst/>
            <a:cxnLst/>
            <a:rect l="l" t="t" r="r" b="b"/>
            <a:pathLst>
              <a:path w="10058400" h="1383665">
                <a:moveTo>
                  <a:pt x="0" y="1383233"/>
                </a:moveTo>
                <a:lnTo>
                  <a:pt x="10058400" y="1383233"/>
                </a:lnTo>
                <a:lnTo>
                  <a:pt x="10058400" y="0"/>
                </a:lnTo>
                <a:lnTo>
                  <a:pt x="0" y="0"/>
                </a:lnTo>
                <a:lnTo>
                  <a:pt x="0" y="1383233"/>
                </a:lnTo>
                <a:close/>
              </a:path>
            </a:pathLst>
          </a:custGeom>
          <a:solidFill>
            <a:srgbClr val="E866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2920" y="476388"/>
            <a:ext cx="7920586" cy="430887"/>
          </a:xfrm>
        </p:spPr>
        <p:txBody>
          <a:bodyPr lIns="0" tIns="0" rIns="0" bIns="0"/>
          <a:lstStyle>
            <a:lvl1pPr>
              <a:defRPr sz="2800" b="1" i="0" baseline="0">
                <a:solidFill>
                  <a:schemeClr val="bg1"/>
                </a:solidFill>
                <a:latin typeface="Century Gothic Bold" charset="0"/>
                <a:cs typeface="Futura LT Pro Book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9DB0F6-1E4E-4D83-AA8E-C9D71E11C02D}" type="datetime1">
              <a:rPr lang="en-US" smtClean="0"/>
              <a:t>2/8/2017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rgbClr val="301739"/>
                </a:solidFill>
                <a:latin typeface="Futura LT Pro Book"/>
                <a:cs typeface="Futura LT Pro Boo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ABC40-8306-40B8-B8BE-A4CAB01ADB24}" type="datetime1">
              <a:rPr lang="en-US" smtClean="0"/>
              <a:t>2/8/2017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k object 17"/>
          <p:cNvSpPr/>
          <p:nvPr/>
        </p:nvSpPr>
        <p:spPr>
          <a:xfrm>
            <a:off x="0" y="0"/>
            <a:ext cx="10058400" cy="1383665"/>
          </a:xfrm>
          <a:custGeom>
            <a:avLst/>
            <a:gdLst/>
            <a:ahLst/>
            <a:cxnLst/>
            <a:rect l="l" t="t" r="r" b="b"/>
            <a:pathLst>
              <a:path w="10058400" h="1383665">
                <a:moveTo>
                  <a:pt x="0" y="1383233"/>
                </a:moveTo>
                <a:lnTo>
                  <a:pt x="10058400" y="1383233"/>
                </a:lnTo>
                <a:lnTo>
                  <a:pt x="10058400" y="0"/>
                </a:lnTo>
                <a:lnTo>
                  <a:pt x="0" y="0"/>
                </a:lnTo>
                <a:lnTo>
                  <a:pt x="0" y="1383233"/>
                </a:lnTo>
                <a:close/>
              </a:path>
            </a:pathLst>
          </a:custGeom>
          <a:solidFill>
            <a:srgbClr val="E866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F477A-A719-45C8-8D95-3E0DFFCE5D8C}" type="datetime1">
              <a:rPr lang="en-US" smtClean="0"/>
              <a:t>2/8/2017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5354320"/>
            <a:ext cx="10058400" cy="241808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980" smtClean="0">
              <a:solidFill>
                <a:srgbClr val="FFFFFF"/>
              </a:solidFill>
            </a:endParaRPr>
          </a:p>
        </p:txBody>
      </p:sp>
      <p:pic>
        <p:nvPicPr>
          <p:cNvPr id="5" name="Picture 5" descr="Vertical_RGB_6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358" y="5678170"/>
            <a:ext cx="1840548" cy="155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logo_200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138" y="5678170"/>
            <a:ext cx="1592580" cy="155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Rectangle 8"/>
          <p:cNvSpPr>
            <a:spLocks noGrp="1" noChangeArrowheads="1"/>
          </p:cNvSpPr>
          <p:nvPr>
            <p:ph type="ctrTitle" sz="quarter"/>
          </p:nvPr>
        </p:nvSpPr>
        <p:spPr>
          <a:xfrm>
            <a:off x="754380" y="622512"/>
            <a:ext cx="8549640" cy="2475653"/>
          </a:xfrm>
        </p:spPr>
        <p:txBody>
          <a:bodyPr/>
          <a:lstStyle>
            <a:lvl1pPr algn="ctr"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508760" y="3486785"/>
            <a:ext cx="7040880" cy="1986280"/>
          </a:xfrm>
        </p:spPr>
        <p:txBody>
          <a:bodyPr/>
          <a:lstStyle>
            <a:lvl1pPr marL="0" indent="0" algn="ctr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2640"/>
            </a:lvl1pPr>
          </a:lstStyle>
          <a:p>
            <a:r>
              <a:rPr lang="en-US"/>
              <a:t>Your Name Here</a:t>
            </a:r>
          </a:p>
          <a:p>
            <a:r>
              <a:rPr lang="en-US"/>
              <a:t>MEASURE Evaluation</a:t>
            </a:r>
          </a:p>
          <a:p>
            <a:r>
              <a:rPr lang="en-US"/>
              <a:t>Date Here</a:t>
            </a:r>
          </a:p>
        </p:txBody>
      </p:sp>
    </p:spTree>
    <p:extLst>
      <p:ext uri="{BB962C8B-B14F-4D97-AF65-F5344CB8AC3E}">
        <p14:creationId xmlns:p14="http://schemas.microsoft.com/office/powerpoint/2010/main" val="3423839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12BFCA-73DB-44AA-AEFD-606426DDB782}" type="slidenum">
              <a:rPr lang="en-US" altLang="en-US"/>
              <a:pPr>
                <a:defRPr/>
              </a:pPr>
              <a:t>‹#›</a:t>
            </a:fld>
            <a:endParaRPr lang="en-US" altLang="en-US" sz="132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276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994487"/>
            <a:ext cx="8549640" cy="154368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3294275"/>
            <a:ext cx="8549640" cy="1700212"/>
          </a:xfrm>
        </p:spPr>
        <p:txBody>
          <a:bodyPr anchor="b"/>
          <a:lstStyle>
            <a:lvl1pPr marL="0" indent="0">
              <a:buNone/>
              <a:defRPr sz="2200"/>
            </a:lvl1pPr>
            <a:lvl2pPr marL="502920" indent="0">
              <a:buNone/>
              <a:defRPr sz="1980"/>
            </a:lvl2pPr>
            <a:lvl3pPr marL="1005840" indent="0">
              <a:buNone/>
              <a:defRPr sz="1760"/>
            </a:lvl3pPr>
            <a:lvl4pPr marL="1508760" indent="0">
              <a:buNone/>
              <a:defRPr sz="1540"/>
            </a:lvl4pPr>
            <a:lvl5pPr marL="2011680" indent="0">
              <a:buNone/>
              <a:defRPr sz="1540"/>
            </a:lvl5pPr>
            <a:lvl6pPr marL="2514600" indent="0">
              <a:buNone/>
              <a:defRPr sz="1540"/>
            </a:lvl6pPr>
            <a:lvl7pPr marL="3017520" indent="0">
              <a:buNone/>
              <a:defRPr sz="1540"/>
            </a:lvl7pPr>
            <a:lvl8pPr marL="3520440" indent="0">
              <a:buNone/>
              <a:defRPr sz="1540"/>
            </a:lvl8pPr>
            <a:lvl9pPr marL="4023360" indent="0">
              <a:buNone/>
              <a:defRPr sz="154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86EC34-15FB-4A98-9CE4-ED6C4104A629}" type="slidenum">
              <a:rPr lang="en-US" altLang="en-US"/>
              <a:pPr>
                <a:defRPr/>
              </a:pPr>
              <a:t>‹#›</a:t>
            </a:fld>
            <a:endParaRPr lang="en-US" altLang="en-US" sz="132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709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6317" y="1813560"/>
            <a:ext cx="4185762" cy="4490720"/>
          </a:xfrm>
        </p:spPr>
        <p:txBody>
          <a:bodyPr/>
          <a:lstStyle>
            <a:lvl1pPr>
              <a:defRPr sz="3080"/>
            </a:lvl1pPr>
            <a:lvl2pPr>
              <a:defRPr sz="2640"/>
            </a:lvl2pPr>
            <a:lvl3pPr>
              <a:defRPr sz="2200"/>
            </a:lvl3pPr>
            <a:lvl4pPr>
              <a:defRPr sz="1980"/>
            </a:lvl4pPr>
            <a:lvl5pPr>
              <a:defRPr sz="1980"/>
            </a:lvl5pPr>
            <a:lvl6pPr>
              <a:defRPr sz="1980"/>
            </a:lvl6pPr>
            <a:lvl7pPr>
              <a:defRPr sz="1980"/>
            </a:lvl7pPr>
            <a:lvl8pPr>
              <a:defRPr sz="1980"/>
            </a:lvl8pPr>
            <a:lvl9pPr>
              <a:defRPr sz="198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9720" y="1813560"/>
            <a:ext cx="4185761" cy="4490720"/>
          </a:xfrm>
        </p:spPr>
        <p:txBody>
          <a:bodyPr/>
          <a:lstStyle>
            <a:lvl1pPr>
              <a:defRPr sz="3080"/>
            </a:lvl1pPr>
            <a:lvl2pPr>
              <a:defRPr sz="2640"/>
            </a:lvl2pPr>
            <a:lvl3pPr>
              <a:defRPr sz="2200"/>
            </a:lvl3pPr>
            <a:lvl4pPr>
              <a:defRPr sz="1980"/>
            </a:lvl4pPr>
            <a:lvl5pPr>
              <a:defRPr sz="1980"/>
            </a:lvl5pPr>
            <a:lvl6pPr>
              <a:defRPr sz="1980"/>
            </a:lvl6pPr>
            <a:lvl7pPr>
              <a:defRPr sz="1980"/>
            </a:lvl7pPr>
            <a:lvl8pPr>
              <a:defRPr sz="1980"/>
            </a:lvl8pPr>
            <a:lvl9pPr>
              <a:defRPr sz="198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DD7B8-88FB-4CA5-9696-2D77C7EBA681}" type="slidenum">
              <a:rPr lang="en-US" altLang="en-US"/>
              <a:pPr>
                <a:defRPr/>
              </a:pPr>
              <a:t>‹#›</a:t>
            </a:fld>
            <a:endParaRPr lang="en-US" altLang="en-US" sz="132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408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68906" y="809382"/>
            <a:ext cx="7920586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1" i="0">
                <a:solidFill>
                  <a:srgbClr val="301739"/>
                </a:solidFill>
                <a:latin typeface="Futura LT Pro Book"/>
                <a:cs typeface="Futura LT Pro Boo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29842" y="3509589"/>
            <a:ext cx="779871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7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2734BC-398D-47E7-9E52-0887AEDADEB4}" type="datetime1">
              <a:rPr lang="en-US" smtClean="0"/>
              <a:t>2/8/2017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42048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Century Gothic" charset="0"/>
          <a:ea typeface="Century Gothic" charset="0"/>
          <a:cs typeface="Century Gothic" charset="0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33D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6477000"/>
            <a:ext cx="10058400" cy="1295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980" smtClean="0">
              <a:solidFill>
                <a:srgbClr val="FFFFFF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16318" y="311256"/>
            <a:ext cx="8539163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16318" y="1813560"/>
            <a:ext cx="8539163" cy="449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51460" y="6941185"/>
            <a:ext cx="117348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 b="1">
                <a:solidFill>
                  <a:srgbClr val="969696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CEB515-A086-4B92-809D-E05BB76FC312}" type="slidenum">
              <a:rPr lang="en-US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 sz="1320"/>
          </a:p>
        </p:txBody>
      </p:sp>
      <p:sp>
        <p:nvSpPr>
          <p:cNvPr id="1030" name="Line 6"/>
          <p:cNvSpPr>
            <a:spLocks noChangeShapeType="1"/>
          </p:cNvSpPr>
          <p:nvPr/>
        </p:nvSpPr>
        <p:spPr bwMode="auto">
          <a:xfrm>
            <a:off x="1397000" y="7340600"/>
            <a:ext cx="832612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980" smtClean="0">
              <a:solidFill>
                <a:srgbClr val="FFFFFF"/>
              </a:solidFill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54380" y="6908800"/>
            <a:ext cx="46101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20" b="1">
                <a:solidFill>
                  <a:srgbClr val="969696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pic>
        <p:nvPicPr>
          <p:cNvPr id="1032" name="Picture 8" descr="Vertical_RGB_60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8207" y="6606540"/>
            <a:ext cx="1227613" cy="103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logo_200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5220" y="6606540"/>
            <a:ext cx="1061720" cy="103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710443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6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60" b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60" b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60" b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60" b="1">
          <a:solidFill>
            <a:schemeClr val="tx1"/>
          </a:solidFill>
          <a:latin typeface="Arial" charset="0"/>
        </a:defRPr>
      </a:lvl5pPr>
      <a:lvl6pPr marL="502920" algn="l" rtl="0" fontAlgn="base">
        <a:spcBef>
          <a:spcPct val="0"/>
        </a:spcBef>
        <a:spcAft>
          <a:spcPct val="0"/>
        </a:spcAft>
        <a:defRPr sz="3960" b="1">
          <a:solidFill>
            <a:schemeClr val="tx1"/>
          </a:solidFill>
          <a:latin typeface="Arial" charset="0"/>
        </a:defRPr>
      </a:lvl6pPr>
      <a:lvl7pPr marL="1005840" algn="l" rtl="0" fontAlgn="base">
        <a:spcBef>
          <a:spcPct val="0"/>
        </a:spcBef>
        <a:spcAft>
          <a:spcPct val="0"/>
        </a:spcAft>
        <a:defRPr sz="3960" b="1">
          <a:solidFill>
            <a:schemeClr val="tx1"/>
          </a:solidFill>
          <a:latin typeface="Arial" charset="0"/>
        </a:defRPr>
      </a:lvl7pPr>
      <a:lvl8pPr marL="1508760" algn="l" rtl="0" fontAlgn="base">
        <a:spcBef>
          <a:spcPct val="0"/>
        </a:spcBef>
        <a:spcAft>
          <a:spcPct val="0"/>
        </a:spcAft>
        <a:defRPr sz="3960" b="1">
          <a:solidFill>
            <a:schemeClr val="tx1"/>
          </a:solidFill>
          <a:latin typeface="Arial" charset="0"/>
        </a:defRPr>
      </a:lvl8pPr>
      <a:lvl9pPr marL="2011680" algn="l" rtl="0" fontAlgn="base">
        <a:spcBef>
          <a:spcPct val="0"/>
        </a:spcBef>
        <a:spcAft>
          <a:spcPct val="0"/>
        </a:spcAft>
        <a:defRPr sz="3960" b="1">
          <a:solidFill>
            <a:schemeClr val="tx1"/>
          </a:solidFill>
          <a:latin typeface="Arial" charset="0"/>
        </a:defRPr>
      </a:lvl9pPr>
    </p:titleStyle>
    <p:bodyStyle>
      <a:lvl1pPr marL="377190" indent="-377190" algn="l" rtl="0" eaLnBrk="0" fontAlgn="base" hangingPunct="0">
        <a:spcBef>
          <a:spcPct val="20000"/>
        </a:spcBef>
        <a:spcAft>
          <a:spcPct val="20000"/>
        </a:spcAft>
        <a:buClr>
          <a:schemeClr val="hlink"/>
        </a:buClr>
        <a:buFont typeface="Wingdings" panose="05000000000000000000" pitchFamily="2" charset="2"/>
        <a:buChar char="§"/>
        <a:defRPr sz="2860">
          <a:solidFill>
            <a:schemeClr val="tx1"/>
          </a:solidFill>
          <a:latin typeface="Century Gothic" charset="0"/>
          <a:ea typeface="Century Gothic" charset="0"/>
          <a:cs typeface="Century Gothic" charset="0"/>
        </a:defRPr>
      </a:lvl1pPr>
      <a:lvl2pPr marL="817245" indent="-314325" algn="l" rtl="0" eaLnBrk="0" fontAlgn="base" hangingPunct="0">
        <a:spcBef>
          <a:spcPct val="20000"/>
        </a:spcBef>
        <a:spcAft>
          <a:spcPct val="20000"/>
        </a:spcAft>
        <a:buClr>
          <a:schemeClr val="hlink"/>
        </a:buClr>
        <a:buFont typeface="Wingdings" panose="05000000000000000000" pitchFamily="2" charset="2"/>
        <a:buChar char="§"/>
        <a:defRPr sz="2640">
          <a:solidFill>
            <a:schemeClr val="tx1"/>
          </a:solidFill>
          <a:latin typeface="Century Gothic" charset="0"/>
          <a:ea typeface="Century Gothic" charset="0"/>
          <a:cs typeface="Century Gothic" charset="0"/>
        </a:defRPr>
      </a:lvl2pPr>
      <a:lvl3pPr marL="1257300" indent="-251460" algn="l" rtl="0" eaLnBrk="0" fontAlgn="base" hangingPunct="0">
        <a:spcBef>
          <a:spcPct val="20000"/>
        </a:spcBef>
        <a:spcAft>
          <a:spcPct val="20000"/>
        </a:spcAft>
        <a:buClr>
          <a:schemeClr val="hlink"/>
        </a:buClr>
        <a:buFont typeface="Wingdings" panose="05000000000000000000" pitchFamily="2" charset="2"/>
        <a:buChar char="§"/>
        <a:defRPr sz="2420">
          <a:solidFill>
            <a:schemeClr val="tx1"/>
          </a:solidFill>
          <a:latin typeface="Century Gothic" charset="0"/>
          <a:ea typeface="Century Gothic" charset="0"/>
          <a:cs typeface="Century Gothic" charset="0"/>
        </a:defRPr>
      </a:lvl3pPr>
      <a:lvl4pPr marL="1760220" indent="-251460" algn="l" rtl="0" eaLnBrk="0" fontAlgn="base" hangingPunct="0">
        <a:spcBef>
          <a:spcPct val="20000"/>
        </a:spcBef>
        <a:spcAft>
          <a:spcPct val="20000"/>
        </a:spcAft>
        <a:buClr>
          <a:schemeClr val="hlink"/>
        </a:buClr>
        <a:buFont typeface="Wingdings" panose="05000000000000000000" pitchFamily="2" charset="2"/>
        <a:buChar char="§"/>
        <a:defRPr sz="2420">
          <a:solidFill>
            <a:schemeClr val="tx1"/>
          </a:solidFill>
          <a:latin typeface="Century Gothic" charset="0"/>
          <a:ea typeface="Century Gothic" charset="0"/>
          <a:cs typeface="Century Gothic" charset="0"/>
        </a:defRPr>
      </a:lvl4pPr>
      <a:lvl5pPr marL="2263140" indent="-251460" algn="l" rtl="0" eaLnBrk="0" fontAlgn="base" hangingPunct="0">
        <a:spcBef>
          <a:spcPct val="20000"/>
        </a:spcBef>
        <a:spcAft>
          <a:spcPct val="20000"/>
        </a:spcAft>
        <a:buClr>
          <a:schemeClr val="hlink"/>
        </a:buClr>
        <a:buFont typeface="Wingdings" panose="05000000000000000000" pitchFamily="2" charset="2"/>
        <a:buChar char="§"/>
        <a:defRPr sz="2420">
          <a:solidFill>
            <a:schemeClr val="tx1"/>
          </a:solidFill>
          <a:latin typeface="Century Gothic" charset="0"/>
          <a:ea typeface="Century Gothic" charset="0"/>
          <a:cs typeface="Century Gothic" charset="0"/>
        </a:defRPr>
      </a:lvl5pPr>
      <a:lvl6pPr marL="2766060" indent="-251460" algn="l" rtl="0" fontAlgn="base">
        <a:spcBef>
          <a:spcPct val="20000"/>
        </a:spcBef>
        <a:spcAft>
          <a:spcPct val="20000"/>
        </a:spcAft>
        <a:buClr>
          <a:schemeClr val="hlink"/>
        </a:buClr>
        <a:buFont typeface="Wingdings" pitchFamily="2" charset="2"/>
        <a:buChar char="§"/>
        <a:defRPr sz="2420">
          <a:solidFill>
            <a:schemeClr val="tx1"/>
          </a:solidFill>
          <a:latin typeface="+mn-lt"/>
        </a:defRPr>
      </a:lvl6pPr>
      <a:lvl7pPr marL="3268980" indent="-251460" algn="l" rtl="0" fontAlgn="base">
        <a:spcBef>
          <a:spcPct val="20000"/>
        </a:spcBef>
        <a:spcAft>
          <a:spcPct val="20000"/>
        </a:spcAft>
        <a:buClr>
          <a:schemeClr val="hlink"/>
        </a:buClr>
        <a:buFont typeface="Wingdings" pitchFamily="2" charset="2"/>
        <a:buChar char="§"/>
        <a:defRPr sz="2420">
          <a:solidFill>
            <a:schemeClr val="tx1"/>
          </a:solidFill>
          <a:latin typeface="+mn-lt"/>
        </a:defRPr>
      </a:lvl7pPr>
      <a:lvl8pPr marL="3771900" indent="-251460" algn="l" rtl="0" fontAlgn="base">
        <a:spcBef>
          <a:spcPct val="20000"/>
        </a:spcBef>
        <a:spcAft>
          <a:spcPct val="20000"/>
        </a:spcAft>
        <a:buClr>
          <a:schemeClr val="hlink"/>
        </a:buClr>
        <a:buFont typeface="Wingdings" pitchFamily="2" charset="2"/>
        <a:buChar char="§"/>
        <a:defRPr sz="2420">
          <a:solidFill>
            <a:schemeClr val="tx1"/>
          </a:solidFill>
          <a:latin typeface="+mn-lt"/>
        </a:defRPr>
      </a:lvl8pPr>
      <a:lvl9pPr marL="4274820" indent="-251460" algn="l" rtl="0" fontAlgn="base">
        <a:spcBef>
          <a:spcPct val="20000"/>
        </a:spcBef>
        <a:spcAft>
          <a:spcPct val="20000"/>
        </a:spcAft>
        <a:buClr>
          <a:schemeClr val="hlink"/>
        </a:buClr>
        <a:buFont typeface="Wingdings" pitchFamily="2" charset="2"/>
        <a:buChar char="§"/>
        <a:defRPr sz="242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33D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6477000"/>
            <a:ext cx="10058400" cy="1295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980" smtClean="0">
              <a:solidFill>
                <a:srgbClr val="FFFFFF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16318" y="311256"/>
            <a:ext cx="8539163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16318" y="1813560"/>
            <a:ext cx="8539163" cy="449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51460" y="6941185"/>
            <a:ext cx="117348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 b="1">
                <a:solidFill>
                  <a:srgbClr val="969696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CEB515-A086-4B92-809D-E05BB76FC312}" type="slidenum">
              <a:rPr lang="en-US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 sz="1320"/>
          </a:p>
        </p:txBody>
      </p:sp>
      <p:sp>
        <p:nvSpPr>
          <p:cNvPr id="1030" name="Line 6"/>
          <p:cNvSpPr>
            <a:spLocks noChangeShapeType="1"/>
          </p:cNvSpPr>
          <p:nvPr/>
        </p:nvSpPr>
        <p:spPr bwMode="auto">
          <a:xfrm>
            <a:off x="1397000" y="7340600"/>
            <a:ext cx="832612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980" smtClean="0">
              <a:solidFill>
                <a:srgbClr val="FFFFFF"/>
              </a:solidFill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54380" y="6908800"/>
            <a:ext cx="46101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20" b="1">
                <a:solidFill>
                  <a:srgbClr val="969696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pic>
        <p:nvPicPr>
          <p:cNvPr id="1032" name="Picture 8" descr="Vertical_RGB_60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8207" y="6606540"/>
            <a:ext cx="1227613" cy="103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logo_200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5220" y="6606540"/>
            <a:ext cx="1061720" cy="103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191955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6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60" b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60" b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60" b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60" b="1">
          <a:solidFill>
            <a:schemeClr val="tx1"/>
          </a:solidFill>
          <a:latin typeface="Arial" charset="0"/>
        </a:defRPr>
      </a:lvl5pPr>
      <a:lvl6pPr marL="502920" algn="l" rtl="0" fontAlgn="base">
        <a:spcBef>
          <a:spcPct val="0"/>
        </a:spcBef>
        <a:spcAft>
          <a:spcPct val="0"/>
        </a:spcAft>
        <a:defRPr sz="3960" b="1">
          <a:solidFill>
            <a:schemeClr val="tx1"/>
          </a:solidFill>
          <a:latin typeface="Arial" charset="0"/>
        </a:defRPr>
      </a:lvl6pPr>
      <a:lvl7pPr marL="1005840" algn="l" rtl="0" fontAlgn="base">
        <a:spcBef>
          <a:spcPct val="0"/>
        </a:spcBef>
        <a:spcAft>
          <a:spcPct val="0"/>
        </a:spcAft>
        <a:defRPr sz="3960" b="1">
          <a:solidFill>
            <a:schemeClr val="tx1"/>
          </a:solidFill>
          <a:latin typeface="Arial" charset="0"/>
        </a:defRPr>
      </a:lvl7pPr>
      <a:lvl8pPr marL="1508760" algn="l" rtl="0" fontAlgn="base">
        <a:spcBef>
          <a:spcPct val="0"/>
        </a:spcBef>
        <a:spcAft>
          <a:spcPct val="0"/>
        </a:spcAft>
        <a:defRPr sz="3960" b="1">
          <a:solidFill>
            <a:schemeClr val="tx1"/>
          </a:solidFill>
          <a:latin typeface="Arial" charset="0"/>
        </a:defRPr>
      </a:lvl8pPr>
      <a:lvl9pPr marL="2011680" algn="l" rtl="0" fontAlgn="base">
        <a:spcBef>
          <a:spcPct val="0"/>
        </a:spcBef>
        <a:spcAft>
          <a:spcPct val="0"/>
        </a:spcAft>
        <a:defRPr sz="3960" b="1">
          <a:solidFill>
            <a:schemeClr val="tx1"/>
          </a:solidFill>
          <a:latin typeface="Arial" charset="0"/>
        </a:defRPr>
      </a:lvl9pPr>
    </p:titleStyle>
    <p:bodyStyle>
      <a:lvl1pPr marL="377190" indent="-377190" algn="l" rtl="0" eaLnBrk="0" fontAlgn="base" hangingPunct="0">
        <a:spcBef>
          <a:spcPct val="20000"/>
        </a:spcBef>
        <a:spcAft>
          <a:spcPct val="20000"/>
        </a:spcAft>
        <a:buClr>
          <a:schemeClr val="hlink"/>
        </a:buClr>
        <a:buFont typeface="Wingdings" panose="05000000000000000000" pitchFamily="2" charset="2"/>
        <a:buChar char="§"/>
        <a:defRPr sz="2860">
          <a:solidFill>
            <a:schemeClr val="tx1"/>
          </a:solidFill>
          <a:latin typeface="+mn-lt"/>
          <a:ea typeface="+mn-ea"/>
          <a:cs typeface="+mn-cs"/>
        </a:defRPr>
      </a:lvl1pPr>
      <a:lvl2pPr marL="817245" indent="-314325" algn="l" rtl="0" eaLnBrk="0" fontAlgn="base" hangingPunct="0">
        <a:spcBef>
          <a:spcPct val="20000"/>
        </a:spcBef>
        <a:spcAft>
          <a:spcPct val="20000"/>
        </a:spcAft>
        <a:buClr>
          <a:schemeClr val="hlink"/>
        </a:buClr>
        <a:buFont typeface="Wingdings" panose="05000000000000000000" pitchFamily="2" charset="2"/>
        <a:buChar char="§"/>
        <a:defRPr sz="2640">
          <a:solidFill>
            <a:schemeClr val="tx1"/>
          </a:solidFill>
          <a:latin typeface="+mn-lt"/>
        </a:defRPr>
      </a:lvl2pPr>
      <a:lvl3pPr marL="1257300" indent="-251460" algn="l" rtl="0" eaLnBrk="0" fontAlgn="base" hangingPunct="0">
        <a:spcBef>
          <a:spcPct val="20000"/>
        </a:spcBef>
        <a:spcAft>
          <a:spcPct val="20000"/>
        </a:spcAft>
        <a:buClr>
          <a:schemeClr val="hlink"/>
        </a:buClr>
        <a:buFont typeface="Wingdings" panose="05000000000000000000" pitchFamily="2" charset="2"/>
        <a:buChar char="§"/>
        <a:defRPr sz="2420">
          <a:solidFill>
            <a:schemeClr val="tx1"/>
          </a:solidFill>
          <a:latin typeface="+mn-lt"/>
        </a:defRPr>
      </a:lvl3pPr>
      <a:lvl4pPr marL="1760220" indent="-251460" algn="l" rtl="0" eaLnBrk="0" fontAlgn="base" hangingPunct="0">
        <a:spcBef>
          <a:spcPct val="20000"/>
        </a:spcBef>
        <a:spcAft>
          <a:spcPct val="20000"/>
        </a:spcAft>
        <a:buClr>
          <a:schemeClr val="hlink"/>
        </a:buClr>
        <a:buFont typeface="Wingdings" panose="05000000000000000000" pitchFamily="2" charset="2"/>
        <a:buChar char="§"/>
        <a:defRPr sz="2420">
          <a:solidFill>
            <a:schemeClr val="tx1"/>
          </a:solidFill>
          <a:latin typeface="+mn-lt"/>
        </a:defRPr>
      </a:lvl4pPr>
      <a:lvl5pPr marL="2263140" indent="-251460" algn="l" rtl="0" eaLnBrk="0" fontAlgn="base" hangingPunct="0">
        <a:spcBef>
          <a:spcPct val="20000"/>
        </a:spcBef>
        <a:spcAft>
          <a:spcPct val="20000"/>
        </a:spcAft>
        <a:buClr>
          <a:schemeClr val="hlink"/>
        </a:buClr>
        <a:buFont typeface="Wingdings" panose="05000000000000000000" pitchFamily="2" charset="2"/>
        <a:buChar char="§"/>
        <a:defRPr sz="2420">
          <a:solidFill>
            <a:schemeClr val="tx1"/>
          </a:solidFill>
          <a:latin typeface="+mn-lt"/>
        </a:defRPr>
      </a:lvl5pPr>
      <a:lvl6pPr marL="2766060" indent="-251460" algn="l" rtl="0" fontAlgn="base">
        <a:spcBef>
          <a:spcPct val="20000"/>
        </a:spcBef>
        <a:spcAft>
          <a:spcPct val="20000"/>
        </a:spcAft>
        <a:buClr>
          <a:schemeClr val="hlink"/>
        </a:buClr>
        <a:buFont typeface="Wingdings" pitchFamily="2" charset="2"/>
        <a:buChar char="§"/>
        <a:defRPr sz="2420">
          <a:solidFill>
            <a:schemeClr val="tx1"/>
          </a:solidFill>
          <a:latin typeface="+mn-lt"/>
        </a:defRPr>
      </a:lvl6pPr>
      <a:lvl7pPr marL="3268980" indent="-251460" algn="l" rtl="0" fontAlgn="base">
        <a:spcBef>
          <a:spcPct val="20000"/>
        </a:spcBef>
        <a:spcAft>
          <a:spcPct val="20000"/>
        </a:spcAft>
        <a:buClr>
          <a:schemeClr val="hlink"/>
        </a:buClr>
        <a:buFont typeface="Wingdings" pitchFamily="2" charset="2"/>
        <a:buChar char="§"/>
        <a:defRPr sz="2420">
          <a:solidFill>
            <a:schemeClr val="tx1"/>
          </a:solidFill>
          <a:latin typeface="+mn-lt"/>
        </a:defRPr>
      </a:lvl7pPr>
      <a:lvl8pPr marL="3771900" indent="-251460" algn="l" rtl="0" fontAlgn="base">
        <a:spcBef>
          <a:spcPct val="20000"/>
        </a:spcBef>
        <a:spcAft>
          <a:spcPct val="20000"/>
        </a:spcAft>
        <a:buClr>
          <a:schemeClr val="hlink"/>
        </a:buClr>
        <a:buFont typeface="Wingdings" pitchFamily="2" charset="2"/>
        <a:buChar char="§"/>
        <a:defRPr sz="2420">
          <a:solidFill>
            <a:schemeClr val="tx1"/>
          </a:solidFill>
          <a:latin typeface="+mn-lt"/>
        </a:defRPr>
      </a:lvl8pPr>
      <a:lvl9pPr marL="4274820" indent="-251460" algn="l" rtl="0" fontAlgn="base">
        <a:spcBef>
          <a:spcPct val="20000"/>
        </a:spcBef>
        <a:spcAft>
          <a:spcPct val="20000"/>
        </a:spcAft>
        <a:buClr>
          <a:schemeClr val="hlink"/>
        </a:buClr>
        <a:buFont typeface="Wingdings" pitchFamily="2" charset="2"/>
        <a:buChar char="§"/>
        <a:defRPr sz="242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0"/>
            <a:ext cx="10058401" cy="1399540"/>
          </a:xfrm>
          <a:prstGeom prst="rect">
            <a:avLst/>
          </a:prstGeom>
          <a:solidFill>
            <a:srgbClr val="092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endParaRPr lang="en-US" altLang="en-US" sz="198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14289" y="1396048"/>
            <a:ext cx="10072689" cy="3841674"/>
          </a:xfrm>
          <a:prstGeom prst="rect">
            <a:avLst/>
          </a:prstGeom>
          <a:solidFill>
            <a:srgbClr val="E76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endParaRPr lang="en-US" altLang="en-US" sz="1980">
              <a:solidFill>
                <a:srgbClr val="FFFFFF"/>
              </a:solidFill>
              <a:latin typeface="Calibri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516890" y="1925632"/>
            <a:ext cx="0" cy="28825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8" name="TextBox 5"/>
          <p:cNvSpPr txBox="1">
            <a:spLocks noChangeArrowheads="1"/>
          </p:cNvSpPr>
          <p:nvPr/>
        </p:nvSpPr>
        <p:spPr bwMode="auto">
          <a:xfrm>
            <a:off x="605947" y="1838164"/>
            <a:ext cx="8846503" cy="87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altLang="en-US" sz="242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MODULE 8:</a:t>
            </a:r>
          </a:p>
          <a:p>
            <a:r>
              <a:rPr lang="en-US" sz="264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Information and Communication Technology for RHIS</a:t>
            </a:r>
          </a:p>
        </p:txBody>
      </p:sp>
      <p:sp>
        <p:nvSpPr>
          <p:cNvPr id="16389" name="TextBox 6"/>
          <p:cNvSpPr txBox="1">
            <a:spLocks noChangeArrowheads="1"/>
          </p:cNvSpPr>
          <p:nvPr/>
        </p:nvSpPr>
        <p:spPr bwMode="auto">
          <a:xfrm>
            <a:off x="547370" y="2795588"/>
            <a:ext cx="9719310" cy="1603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altLang="en-US" sz="242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SESSION </a:t>
            </a:r>
            <a:r>
              <a:rPr lang="en-US" altLang="en-US" sz="2420" b="1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1:</a:t>
            </a:r>
          </a:p>
          <a:p>
            <a:r>
              <a:rPr lang="en-US" sz="3700" spc="-15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eHealth, mHealth, and Health Information System Enterprise Architecture</a:t>
            </a:r>
            <a:endParaRPr lang="en-US" sz="3700" spc="-15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6390" name="TextBox 7"/>
          <p:cNvSpPr txBox="1">
            <a:spLocks noChangeArrowheads="1"/>
          </p:cNvSpPr>
          <p:nvPr/>
        </p:nvSpPr>
        <p:spPr bwMode="auto">
          <a:xfrm>
            <a:off x="-1791653" y="388462"/>
            <a:ext cx="11645742" cy="786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/>
            <a:r>
              <a:rPr lang="en-US" altLang="en-US" sz="242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ROUTINE HEALTH INFORMATION SYSTEMS</a:t>
            </a:r>
            <a:endParaRPr lang="en-US" altLang="en-US" sz="2420" dirty="0">
              <a:solidFill>
                <a:schemeClr val="bg1"/>
              </a:solidFill>
            </a:endParaRPr>
          </a:p>
          <a:p>
            <a:pPr algn="r"/>
            <a:r>
              <a:rPr lang="en-US" altLang="en-US" sz="209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 Curriculum on Basic Concepts and Practice </a:t>
            </a:r>
          </a:p>
        </p:txBody>
      </p:sp>
      <p:pic>
        <p:nvPicPr>
          <p:cNvPr id="8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4"/>
          <a:stretch/>
        </p:blipFill>
        <p:spPr bwMode="auto">
          <a:xfrm>
            <a:off x="-14289" y="5144696"/>
            <a:ext cx="10057449" cy="2505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</a:t>
            </a:fld>
            <a:endParaRPr lang="en-US"/>
          </a:p>
        </p:txBody>
      </p: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605947" y="4485520"/>
            <a:ext cx="564999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900" dirty="0">
                <a:solidFill>
                  <a:schemeClr val="bg1"/>
                </a:solidFill>
                <a:latin typeface="Century Gothic" panose="020B0502020202020204" pitchFamily="34" charset="0"/>
              </a:rPr>
              <a:t>The complete RHIS curriculum is available here: </a:t>
            </a:r>
            <a:r>
              <a:rPr lang="en-US" altLang="en-US" sz="9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/>
            </a:r>
            <a:br>
              <a:rPr lang="en-US" altLang="en-US" sz="900" dirty="0" smtClean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altLang="en-US" sz="9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https</a:t>
            </a:r>
            <a:r>
              <a:rPr lang="en-US" altLang="en-US" sz="900" dirty="0">
                <a:solidFill>
                  <a:schemeClr val="bg1"/>
                </a:solidFill>
                <a:latin typeface="Century Gothic" panose="020B0502020202020204" pitchFamily="34" charset="0"/>
              </a:rPr>
              <a:t>://www.measureevaluation.org/our-work/ routine-health-information-systems/</a:t>
            </a:r>
            <a:r>
              <a:rPr lang="en-US" altLang="en-US" sz="9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rhis</a:t>
            </a:r>
            <a:r>
              <a:rPr lang="en-US" altLang="en-US" sz="900" dirty="0">
                <a:solidFill>
                  <a:schemeClr val="bg1"/>
                </a:solidFill>
                <a:latin typeface="Century Gothic" panose="020B0502020202020204" pitchFamily="34" charset="0"/>
              </a:rPr>
              <a:t>-curriculum </a:t>
            </a:r>
          </a:p>
          <a:p>
            <a:endParaRPr lang="en-US" altLang="en-US" sz="900" dirty="0"/>
          </a:p>
        </p:txBody>
      </p:sp>
    </p:spTree>
    <p:extLst>
      <p:ext uri="{BB962C8B-B14F-4D97-AF65-F5344CB8AC3E}">
        <p14:creationId xmlns:p14="http://schemas.microsoft.com/office/powerpoint/2010/main" val="64773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457200"/>
            <a:ext cx="792058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dirty="0" err="1" smtClean="0"/>
              <a:t>mHealth</a:t>
            </a:r>
            <a:r>
              <a:rPr lang="en-US" dirty="0" smtClean="0"/>
              <a:t> Applications</a:t>
            </a:r>
            <a:endParaRPr dirty="0"/>
          </a:p>
        </p:txBody>
      </p:sp>
      <p:sp>
        <p:nvSpPr>
          <p:cNvPr id="17" name="Content Placeholder 16"/>
          <p:cNvSpPr>
            <a:spLocks noGrp="1"/>
          </p:cNvSpPr>
          <p:nvPr>
            <p:ph sz="half" idx="4294967295"/>
          </p:nvPr>
        </p:nvSpPr>
        <p:spPr>
          <a:xfrm>
            <a:off x="609600" y="1604772"/>
            <a:ext cx="8458201" cy="4875437"/>
          </a:xfrm>
        </p:spPr>
        <p:txBody>
          <a:bodyPr/>
          <a:lstStyle/>
          <a:p>
            <a:pPr marL="381563" indent="-381563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400" dirty="0">
                <a:solidFill>
                  <a:srgbClr val="000000"/>
                </a:solidFill>
              </a:rPr>
              <a:t>Rapid collection/sharing of current data via mobile phones</a:t>
            </a:r>
          </a:p>
          <a:p>
            <a:pPr marL="381563" indent="-381563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400" dirty="0" smtClean="0">
                <a:solidFill>
                  <a:srgbClr val="000000"/>
                </a:solidFill>
              </a:rPr>
              <a:t>Public </a:t>
            </a:r>
            <a:r>
              <a:rPr lang="en-US" sz="2400" dirty="0">
                <a:solidFill>
                  <a:srgbClr val="000000"/>
                </a:solidFill>
              </a:rPr>
              <a:t>health and lifestyle messages over </a:t>
            </a:r>
            <a:r>
              <a:rPr lang="en-US" sz="2400" dirty="0" smtClean="0">
                <a:solidFill>
                  <a:srgbClr val="000000"/>
                </a:solidFill>
              </a:rPr>
              <a:t>mobile phones</a:t>
            </a:r>
          </a:p>
          <a:p>
            <a:pPr marL="381563" indent="-381563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400" dirty="0" smtClean="0">
                <a:solidFill>
                  <a:srgbClr val="000000"/>
                </a:solidFill>
              </a:rPr>
              <a:t>Medication </a:t>
            </a:r>
            <a:r>
              <a:rPr lang="en-US" sz="2400" dirty="0">
                <a:solidFill>
                  <a:srgbClr val="000000"/>
                </a:solidFill>
              </a:rPr>
              <a:t>alerts using mobile phones</a:t>
            </a:r>
          </a:p>
          <a:p>
            <a:pPr marL="381563" indent="-381563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400" dirty="0">
                <a:solidFill>
                  <a:srgbClr val="000000"/>
                </a:solidFill>
              </a:rPr>
              <a:t>E-prescribing for repeat prescriptions via mobile phones</a:t>
            </a:r>
          </a:p>
          <a:p>
            <a:pPr marL="381563" indent="-381563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400" dirty="0" err="1" smtClean="0">
                <a:solidFill>
                  <a:srgbClr val="000000"/>
                </a:solidFill>
              </a:rPr>
              <a:t>Telemonitoring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>
                <a:solidFill>
                  <a:srgbClr val="000000"/>
                </a:solidFill>
              </a:rPr>
              <a:t>to transmit patient results to clinicians</a:t>
            </a:r>
          </a:p>
          <a:p>
            <a:pPr marL="381563" indent="-381563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endParaRPr lang="en-US" sz="2200" dirty="0">
              <a:solidFill>
                <a:srgbClr val="000000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058400" y="1351876"/>
            <a:ext cx="0" cy="5064760"/>
          </a:xfrm>
          <a:custGeom>
            <a:avLst/>
            <a:gdLst/>
            <a:ahLst/>
            <a:cxnLst/>
            <a:rect l="l" t="t" r="r" b="b"/>
            <a:pathLst>
              <a:path h="5064760">
                <a:moveTo>
                  <a:pt x="0" y="0"/>
                </a:moveTo>
                <a:lnTo>
                  <a:pt x="0" y="5064772"/>
                </a:lnTo>
              </a:path>
            </a:pathLst>
          </a:custGeom>
          <a:ln w="3175">
            <a:solidFill>
              <a:srgbClr val="5EA1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09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457200"/>
            <a:ext cx="792058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dirty="0" err="1" smtClean="0"/>
              <a:t>mHealth</a:t>
            </a:r>
            <a:r>
              <a:rPr lang="en-US" dirty="0" smtClean="0"/>
              <a:t> Applications</a:t>
            </a:r>
            <a:endParaRPr dirty="0"/>
          </a:p>
        </p:txBody>
      </p:sp>
      <p:sp>
        <p:nvSpPr>
          <p:cNvPr id="17" name="Content Placeholder 16"/>
          <p:cNvSpPr>
            <a:spLocks noGrp="1"/>
          </p:cNvSpPr>
          <p:nvPr>
            <p:ph sz="half" idx="4294967295"/>
          </p:nvPr>
        </p:nvSpPr>
        <p:spPr>
          <a:xfrm>
            <a:off x="609600" y="1604772"/>
            <a:ext cx="8458201" cy="5429435"/>
          </a:xfrm>
        </p:spPr>
        <p:txBody>
          <a:bodyPr/>
          <a:lstStyle/>
          <a:p>
            <a:pPr marL="381563" indent="-381563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400" dirty="0" smtClean="0">
                <a:solidFill>
                  <a:srgbClr val="000000"/>
                </a:solidFill>
              </a:rPr>
              <a:t>Transmission </a:t>
            </a:r>
            <a:r>
              <a:rPr lang="en-US" sz="2400" dirty="0">
                <a:solidFill>
                  <a:srgbClr val="000000"/>
                </a:solidFill>
              </a:rPr>
              <a:t>of test results to patients via SMS messages</a:t>
            </a:r>
          </a:p>
          <a:p>
            <a:pPr marL="381563" indent="-381563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400" dirty="0">
                <a:solidFill>
                  <a:srgbClr val="000000"/>
                </a:solidFill>
              </a:rPr>
              <a:t>Online electronic health records via computer or phone</a:t>
            </a:r>
          </a:p>
          <a:p>
            <a:pPr marL="381563" indent="-381563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400" dirty="0">
                <a:solidFill>
                  <a:srgbClr val="000000"/>
                </a:solidFill>
              </a:rPr>
              <a:t>Clinical </a:t>
            </a:r>
            <a:r>
              <a:rPr lang="en-US" sz="2400" dirty="0" smtClean="0">
                <a:solidFill>
                  <a:srgbClr val="000000"/>
                </a:solidFill>
              </a:rPr>
              <a:t>emergency </a:t>
            </a:r>
            <a:r>
              <a:rPr lang="en-US" sz="2400" dirty="0">
                <a:solidFill>
                  <a:srgbClr val="000000"/>
                </a:solidFill>
              </a:rPr>
              <a:t>care for accidents, natural disasters</a:t>
            </a:r>
          </a:p>
          <a:p>
            <a:pPr marL="381563" indent="-381563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400" dirty="0" smtClean="0">
                <a:solidFill>
                  <a:srgbClr val="000000"/>
                </a:solidFill>
              </a:rPr>
              <a:t>Patient </a:t>
            </a:r>
            <a:r>
              <a:rPr lang="en-US" sz="2400" dirty="0">
                <a:solidFill>
                  <a:srgbClr val="000000"/>
                </a:solidFill>
              </a:rPr>
              <a:t>appointment booking and alerts via wireless </a:t>
            </a:r>
            <a:r>
              <a:rPr lang="en-US" sz="2400" dirty="0" smtClean="0">
                <a:solidFill>
                  <a:srgbClr val="000000"/>
                </a:solidFill>
              </a:rPr>
              <a:t>e-mail (continuity of care)</a:t>
            </a:r>
          </a:p>
          <a:p>
            <a:pPr marL="381563" indent="-381563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400" dirty="0" smtClean="0">
                <a:solidFill>
                  <a:srgbClr val="000000"/>
                </a:solidFill>
              </a:rPr>
              <a:t>Efficient </a:t>
            </a:r>
            <a:r>
              <a:rPr lang="en-US" sz="2400" dirty="0">
                <a:solidFill>
                  <a:srgbClr val="000000"/>
                </a:solidFill>
              </a:rPr>
              <a:t>workflow via wireless communication</a:t>
            </a:r>
          </a:p>
          <a:p>
            <a:pPr marL="381563" indent="-381563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endParaRPr lang="en-US" sz="2200" dirty="0">
              <a:solidFill>
                <a:srgbClr val="000000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058400" y="1351876"/>
            <a:ext cx="0" cy="5064760"/>
          </a:xfrm>
          <a:custGeom>
            <a:avLst/>
            <a:gdLst/>
            <a:ahLst/>
            <a:cxnLst/>
            <a:rect l="l" t="t" r="r" b="b"/>
            <a:pathLst>
              <a:path h="5064760">
                <a:moveTo>
                  <a:pt x="0" y="0"/>
                </a:moveTo>
                <a:lnTo>
                  <a:pt x="0" y="5064772"/>
                </a:lnTo>
              </a:path>
            </a:pathLst>
          </a:custGeom>
          <a:ln w="3175">
            <a:solidFill>
              <a:srgbClr val="5EA1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62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11707" y="457200"/>
            <a:ext cx="8684693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dirty="0" smtClean="0"/>
              <a:t>Limitations and Considerations </a:t>
            </a:r>
            <a:endParaRPr dirty="0"/>
          </a:p>
        </p:txBody>
      </p:sp>
      <p:sp>
        <p:nvSpPr>
          <p:cNvPr id="17" name="Content Placeholder 16"/>
          <p:cNvSpPr>
            <a:spLocks noGrp="1"/>
          </p:cNvSpPr>
          <p:nvPr>
            <p:ph sz="half" idx="4294967295"/>
          </p:nvPr>
        </p:nvSpPr>
        <p:spPr>
          <a:xfrm>
            <a:off x="611707" y="1905000"/>
            <a:ext cx="8153400" cy="2523768"/>
          </a:xfrm>
        </p:spPr>
        <p:txBody>
          <a:bodyPr/>
          <a:lstStyle/>
          <a:p>
            <a:pPr marL="381563" lvl="1" indent="-381563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Lack of knowledge </a:t>
            </a:r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by health professionals concerning 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the possible applications of eHealth</a:t>
            </a:r>
          </a:p>
          <a:p>
            <a:pPr marL="381563" lvl="1" indent="-381563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Unknown 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cost-effectiveness of </a:t>
            </a: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mHealth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/eHealth initiatives</a:t>
            </a:r>
          </a:p>
          <a:p>
            <a:pPr marL="381563" lvl="1" indent="-381563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Cost of implementing eHealth solutions is perceived to be high</a:t>
            </a:r>
          </a:p>
        </p:txBody>
      </p:sp>
      <p:sp>
        <p:nvSpPr>
          <p:cNvPr id="6" name="object 6"/>
          <p:cNvSpPr/>
          <p:nvPr/>
        </p:nvSpPr>
        <p:spPr>
          <a:xfrm>
            <a:off x="10058400" y="1351876"/>
            <a:ext cx="0" cy="5064760"/>
          </a:xfrm>
          <a:custGeom>
            <a:avLst/>
            <a:gdLst/>
            <a:ahLst/>
            <a:cxnLst/>
            <a:rect l="l" t="t" r="r" b="b"/>
            <a:pathLst>
              <a:path h="5064760">
                <a:moveTo>
                  <a:pt x="0" y="0"/>
                </a:moveTo>
                <a:lnTo>
                  <a:pt x="0" y="5064772"/>
                </a:lnTo>
              </a:path>
            </a:pathLst>
          </a:custGeom>
          <a:ln w="3175">
            <a:solidFill>
              <a:srgbClr val="5EA1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97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11707" y="457200"/>
            <a:ext cx="8684693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dirty="0" smtClean="0"/>
              <a:t>Limitations and Considerations </a:t>
            </a:r>
            <a:endParaRPr dirty="0"/>
          </a:p>
        </p:txBody>
      </p:sp>
      <p:sp>
        <p:nvSpPr>
          <p:cNvPr id="17" name="Content Placeholder 16"/>
          <p:cNvSpPr>
            <a:spLocks noGrp="1"/>
          </p:cNvSpPr>
          <p:nvPr>
            <p:ph sz="half" idx="4294967295"/>
          </p:nvPr>
        </p:nvSpPr>
        <p:spPr>
          <a:xfrm>
            <a:off x="611707" y="1905000"/>
            <a:ext cx="8153400" cy="2893100"/>
          </a:xfrm>
        </p:spPr>
        <p:txBody>
          <a:bodyPr/>
          <a:lstStyle/>
          <a:p>
            <a:pPr marL="381563" lvl="1" indent="-381563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ICT infrastructure and particularly Internet access limited by low connectivity and bandwidth (urban areas are better covered than rural areas) </a:t>
            </a:r>
          </a:p>
          <a:p>
            <a:pPr marL="381563" lvl="1" indent="-381563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Absence 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of legal guidelines on privacy and confidentiality in the </a:t>
            </a:r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eHealth and </a:t>
            </a:r>
            <a:r>
              <a:rPr lang="en-US" sz="2400" dirty="0" err="1" smtClean="0">
                <a:latin typeface="Century Gothic" charset="0"/>
                <a:ea typeface="Century Gothic" charset="0"/>
                <a:cs typeface="Century Gothic" charset="0"/>
              </a:rPr>
              <a:t>mHealth</a:t>
            </a:r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 domains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81563" lvl="1" indent="-381563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400" dirty="0" smtClean="0">
                <a:latin typeface="Century Gothic" charset="0"/>
                <a:ea typeface="Century Gothic" charset="0"/>
                <a:cs typeface="Century Gothic" charset="0"/>
              </a:rPr>
              <a:t>Change management to consider to deal with the new ICT cultural environment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058400" y="1351876"/>
            <a:ext cx="0" cy="5064760"/>
          </a:xfrm>
          <a:custGeom>
            <a:avLst/>
            <a:gdLst/>
            <a:ahLst/>
            <a:cxnLst/>
            <a:rect l="l" t="t" r="r" b="b"/>
            <a:pathLst>
              <a:path h="5064760">
                <a:moveTo>
                  <a:pt x="0" y="0"/>
                </a:moveTo>
                <a:lnTo>
                  <a:pt x="0" y="5064772"/>
                </a:lnTo>
              </a:path>
            </a:pathLst>
          </a:custGeom>
          <a:ln w="3175">
            <a:solidFill>
              <a:srgbClr val="5EA1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53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76200" y="1635556"/>
            <a:ext cx="9906000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</a:rPr>
              <a:t>HIS Architecture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10058400" cy="5359400"/>
          </a:xfrm>
          <a:prstGeom prst="rect">
            <a:avLst/>
          </a:prstGeom>
          <a:solidFill>
            <a:srgbClr val="E866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4114800"/>
            <a:ext cx="100584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1" i="0">
                <a:solidFill>
                  <a:srgbClr val="301739"/>
                </a:solidFill>
                <a:latin typeface="Futura LT Pro Book"/>
                <a:ea typeface="+mj-ea"/>
                <a:cs typeface="Futura LT Pro Book"/>
              </a:defRPr>
            </a:lvl1pPr>
          </a:lstStyle>
          <a:p>
            <a:pPr algn="ctr"/>
            <a:r>
              <a:rPr lang="en-US" sz="4000" kern="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HIS </a:t>
            </a:r>
            <a:r>
              <a:rPr lang="en-US" sz="4000" b="0" kern="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ARCHITECTURE</a:t>
            </a:r>
            <a:endParaRPr lang="en-US" sz="4000" b="0" kern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19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058400" cy="1410286"/>
          </a:xfrm>
          <a:custGeom>
            <a:avLst/>
            <a:gdLst/>
            <a:ahLst/>
            <a:cxnLst/>
            <a:rect l="l" t="t" r="r" b="b"/>
            <a:pathLst>
              <a:path w="10058400" h="1386840">
                <a:moveTo>
                  <a:pt x="0" y="1386281"/>
                </a:moveTo>
                <a:lnTo>
                  <a:pt x="10058400" y="1386281"/>
                </a:lnTo>
                <a:lnTo>
                  <a:pt x="10058400" y="0"/>
                </a:lnTo>
                <a:lnTo>
                  <a:pt x="0" y="0"/>
                </a:lnTo>
                <a:lnTo>
                  <a:pt x="0" y="1386281"/>
                </a:lnTo>
                <a:close/>
              </a:path>
            </a:pathLst>
          </a:custGeom>
          <a:solidFill>
            <a:srgbClr val="E866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13814" y="483513"/>
            <a:ext cx="792058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Ecology of HIS in LMICs </a:t>
            </a:r>
            <a:endParaRPr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058400" y="1351876"/>
            <a:ext cx="0" cy="5064760"/>
          </a:xfrm>
          <a:custGeom>
            <a:avLst/>
            <a:gdLst/>
            <a:ahLst/>
            <a:cxnLst/>
            <a:rect l="l" t="t" r="r" b="b"/>
            <a:pathLst>
              <a:path h="5064760">
                <a:moveTo>
                  <a:pt x="0" y="0"/>
                </a:moveTo>
                <a:lnTo>
                  <a:pt x="0" y="5064772"/>
                </a:lnTo>
              </a:path>
            </a:pathLst>
          </a:custGeom>
          <a:ln w="3175">
            <a:solidFill>
              <a:srgbClr val="5EA1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8763000" cy="2516073"/>
          </a:xfrm>
        </p:spPr>
        <p:txBody>
          <a:bodyPr/>
          <a:lstStyle/>
          <a:p>
            <a:pPr marL="741363" indent="-3937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pPr marL="741363" indent="-3937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500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613814" y="1849030"/>
            <a:ext cx="8229601" cy="5219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55A92A"/>
              </a:buClr>
              <a:buChar char="•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5A92A"/>
              </a:buClr>
              <a:buChar char="–"/>
              <a:defRPr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5A92A"/>
              </a:buClr>
              <a:buChar char="•"/>
              <a:defRPr sz="16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5A92A"/>
              </a:buClr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5A92A"/>
              </a:buClr>
              <a:buChar char="»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2600" indent="-37260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SzPct val="80000"/>
              <a:defRPr/>
            </a:pPr>
            <a:r>
              <a:rPr lang="en-US" altLang="en-US" sz="24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Widespread dissatisfaction among both users and producers of h</a:t>
            </a:r>
            <a:r>
              <a:rPr lang="en-US" altLang="en-US" sz="2400" dirty="0" smtClean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ealth </a:t>
            </a:r>
            <a:r>
              <a:rPr lang="en-US" altLang="en-US" sz="24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en-US" altLang="en-US" sz="2400" dirty="0" smtClean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nformation</a:t>
            </a:r>
            <a:endParaRPr lang="en-US" altLang="en-US" sz="2400" dirty="0">
              <a:solidFill>
                <a:schemeClr val="tx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72600" indent="-37260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SzPct val="80000"/>
              <a:defRPr/>
            </a:pPr>
            <a:r>
              <a:rPr lang="en-US" altLang="en-US" sz="2400" dirty="0" smtClean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Complex and </a:t>
            </a:r>
            <a:r>
              <a:rPr lang="en-US" altLang="en-US" sz="24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fragmented by disease-focused programs and </a:t>
            </a:r>
            <a:r>
              <a:rPr lang="en-US" altLang="en-US" sz="2400" dirty="0" smtClean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donors</a:t>
            </a:r>
            <a:endParaRPr lang="en-US" altLang="en-US" sz="2400" dirty="0">
              <a:solidFill>
                <a:schemeClr val="tx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72600" indent="-37260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SzPct val="80000"/>
              <a:defRPr/>
            </a:pPr>
            <a:r>
              <a:rPr lang="en-US" altLang="en-US" sz="24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E</a:t>
            </a:r>
            <a:r>
              <a:rPr lang="en-US" altLang="en-US" sz="2400" dirty="0" smtClean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pidemic </a:t>
            </a:r>
            <a:r>
              <a:rPr lang="en-US" altLang="en-US" sz="24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of </a:t>
            </a:r>
            <a:r>
              <a:rPr lang="en-US" altLang="en-US" sz="2400" dirty="0" smtClean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indicators and </a:t>
            </a:r>
            <a:r>
              <a:rPr lang="en-US" altLang="en-US" sz="24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burdensome demands on health </a:t>
            </a:r>
            <a:r>
              <a:rPr lang="en-US" altLang="en-US" sz="2400" dirty="0" smtClean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personnel</a:t>
            </a:r>
            <a:endParaRPr lang="en-US" altLang="en-US" sz="2400" dirty="0">
              <a:solidFill>
                <a:schemeClr val="tx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72600" indent="-37260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SzPct val="80000"/>
              <a:defRPr/>
            </a:pPr>
            <a:r>
              <a:rPr lang="en-US" altLang="en-US" sz="24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Poor quality </a:t>
            </a:r>
            <a:r>
              <a:rPr lang="en-US" altLang="en-US" sz="2400" dirty="0" smtClean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data; </a:t>
            </a:r>
            <a:r>
              <a:rPr lang="en-US" altLang="en-US" sz="24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lack of common </a:t>
            </a:r>
            <a:r>
              <a:rPr lang="en-US" altLang="en-US" sz="2400" dirty="0" smtClean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standards; </a:t>
            </a:r>
            <a:r>
              <a:rPr lang="en-US" altLang="en-US" sz="24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data inconsistencies and </a:t>
            </a:r>
            <a:r>
              <a:rPr lang="en-US" altLang="en-US" sz="2400" dirty="0" smtClean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inefficiencies; difficult </a:t>
            </a:r>
            <a:r>
              <a:rPr lang="en-US" altLang="en-US" sz="24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to analyze and </a:t>
            </a:r>
            <a:r>
              <a:rPr lang="en-US" altLang="en-US" sz="2400" dirty="0" smtClean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synthesize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43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457200"/>
            <a:ext cx="8760893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dirty="0" smtClean="0"/>
              <a:t>What Is Enterprise </a:t>
            </a:r>
            <a:r>
              <a:rPr lang="en-US" dirty="0"/>
              <a:t>A</a:t>
            </a:r>
            <a:r>
              <a:rPr lang="en-US" dirty="0" smtClean="0"/>
              <a:t>rchitecture?</a:t>
            </a:r>
            <a:endParaRPr dirty="0"/>
          </a:p>
        </p:txBody>
      </p:sp>
      <p:sp>
        <p:nvSpPr>
          <p:cNvPr id="17" name="Content Placeholder 16"/>
          <p:cNvSpPr>
            <a:spLocks noGrp="1"/>
          </p:cNvSpPr>
          <p:nvPr>
            <p:ph sz="half" idx="4294967295"/>
          </p:nvPr>
        </p:nvSpPr>
        <p:spPr>
          <a:xfrm>
            <a:off x="609601" y="1752600"/>
            <a:ext cx="8839200" cy="3508653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altLang="en-US" sz="2400" dirty="0" smtClean="0"/>
              <a:t>Enterprise architecture </a:t>
            </a:r>
            <a:r>
              <a:rPr lang="en-US" altLang="en-US" sz="2400" dirty="0"/>
              <a:t>is the technical foundation of an effective IT </a:t>
            </a:r>
            <a:r>
              <a:rPr lang="en-US" altLang="en-US" sz="2400" dirty="0" smtClean="0"/>
              <a:t>strategy. It </a:t>
            </a:r>
            <a:r>
              <a:rPr lang="en-US" altLang="en-US" sz="2400" dirty="0"/>
              <a:t>consists of four types of </a:t>
            </a:r>
            <a:r>
              <a:rPr lang="en-US" altLang="en-US" sz="2400" dirty="0" smtClean="0"/>
              <a:t>interrelated architecture</a:t>
            </a:r>
            <a:r>
              <a:rPr lang="en-US" altLang="en-US" sz="2400" dirty="0"/>
              <a:t>:</a:t>
            </a:r>
          </a:p>
          <a:p>
            <a:pPr marL="514350" indent="-51435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en-US" sz="2400" dirty="0">
                <a:solidFill>
                  <a:schemeClr val="tx1"/>
                </a:solidFill>
              </a:rPr>
              <a:t>Business </a:t>
            </a:r>
            <a:r>
              <a:rPr lang="en-US" altLang="en-US" sz="2400" dirty="0" smtClean="0">
                <a:solidFill>
                  <a:schemeClr val="tx1"/>
                </a:solidFill>
              </a:rPr>
              <a:t>architecture</a:t>
            </a:r>
            <a:endParaRPr lang="en-US" altLang="en-US" sz="2400" dirty="0">
              <a:solidFill>
                <a:schemeClr val="tx1"/>
              </a:solidFill>
            </a:endParaRPr>
          </a:p>
          <a:p>
            <a:pPr marL="514350" indent="-51435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en-US" sz="2400" dirty="0" smtClean="0">
                <a:solidFill>
                  <a:schemeClr val="tx1"/>
                </a:solidFill>
              </a:rPr>
              <a:t>Data </a:t>
            </a:r>
            <a:r>
              <a:rPr lang="en-US" altLang="en-US" sz="2400" dirty="0">
                <a:solidFill>
                  <a:schemeClr val="tx1"/>
                </a:solidFill>
              </a:rPr>
              <a:t>or information architecture</a:t>
            </a:r>
          </a:p>
          <a:p>
            <a:pPr marL="514350" indent="-51435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en-US" sz="2400" dirty="0">
                <a:solidFill>
                  <a:schemeClr val="tx1"/>
                </a:solidFill>
              </a:rPr>
              <a:t>Application </a:t>
            </a:r>
            <a:r>
              <a:rPr lang="en-US" altLang="en-US" sz="2400" dirty="0" smtClean="0">
                <a:solidFill>
                  <a:schemeClr val="tx1"/>
                </a:solidFill>
              </a:rPr>
              <a:t>architecture</a:t>
            </a:r>
          </a:p>
          <a:p>
            <a:pPr marL="514350" indent="-51435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en-US" sz="2400" dirty="0" smtClean="0">
                <a:solidFill>
                  <a:schemeClr val="tx1"/>
                </a:solidFill>
              </a:rPr>
              <a:t>Technology architecture</a:t>
            </a:r>
          </a:p>
        </p:txBody>
      </p:sp>
      <p:sp>
        <p:nvSpPr>
          <p:cNvPr id="6" name="object 6"/>
          <p:cNvSpPr/>
          <p:nvPr/>
        </p:nvSpPr>
        <p:spPr>
          <a:xfrm>
            <a:off x="10058400" y="1351876"/>
            <a:ext cx="0" cy="5064760"/>
          </a:xfrm>
          <a:custGeom>
            <a:avLst/>
            <a:gdLst/>
            <a:ahLst/>
            <a:cxnLst/>
            <a:rect l="l" t="t" r="r" b="b"/>
            <a:pathLst>
              <a:path h="5064760">
                <a:moveTo>
                  <a:pt x="0" y="0"/>
                </a:moveTo>
                <a:lnTo>
                  <a:pt x="0" y="5064772"/>
                </a:lnTo>
              </a:path>
            </a:pathLst>
          </a:custGeom>
          <a:ln w="3175">
            <a:solidFill>
              <a:srgbClr val="5EA1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6477000" y="3965579"/>
            <a:ext cx="3429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325" lvl="1"/>
            <a:r>
              <a:rPr lang="en-US" altLang="en-US" sz="2400" dirty="0" smtClean="0">
                <a:latin typeface="Century Gothic" charset="0"/>
                <a:ea typeface="Century Gothic" charset="0"/>
                <a:cs typeface="Century Gothic" charset="0"/>
              </a:rPr>
              <a:t>Health information system (HIS) architecture</a:t>
            </a:r>
            <a:endParaRPr lang="en-US" alt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" name="Right Brace 4"/>
          <p:cNvSpPr/>
          <p:nvPr/>
        </p:nvSpPr>
        <p:spPr>
          <a:xfrm>
            <a:off x="6172200" y="3508379"/>
            <a:ext cx="228600" cy="1752874"/>
          </a:xfrm>
          <a:prstGeom prst="rightBrace">
            <a:avLst/>
          </a:prstGeom>
          <a:ln w="38100">
            <a:solidFill>
              <a:srgbClr val="E866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59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5800" y="457200"/>
            <a:ext cx="8991599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dirty="0" smtClean="0"/>
              <a:t>Need for Enterprise Architecture?</a:t>
            </a:r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10058400" y="1351876"/>
            <a:ext cx="0" cy="5064760"/>
          </a:xfrm>
          <a:custGeom>
            <a:avLst/>
            <a:gdLst/>
            <a:ahLst/>
            <a:cxnLst/>
            <a:rect l="l" t="t" r="r" b="b"/>
            <a:pathLst>
              <a:path h="5064760">
                <a:moveTo>
                  <a:pt x="0" y="0"/>
                </a:moveTo>
                <a:lnTo>
                  <a:pt x="0" y="5064772"/>
                </a:lnTo>
              </a:path>
            </a:pathLst>
          </a:custGeom>
          <a:ln w="3175">
            <a:solidFill>
              <a:srgbClr val="5EA1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52400" y="1676400"/>
            <a:ext cx="9213138" cy="58674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lvl="1">
              <a:spcAft>
                <a:spcPts val="1200"/>
              </a:spcAft>
            </a:pPr>
            <a:r>
              <a:rPr lang="en-US" altLang="en-US" sz="2000" b="1" kern="0" dirty="0" smtClean="0">
                <a:solidFill>
                  <a:sysClr val="windowText" lastClr="000000"/>
                </a:solidFill>
                <a:latin typeface="Century Gothic" charset="0"/>
                <a:ea typeface="Century Gothic" charset="0"/>
                <a:cs typeface="Century Gothic" charset="0"/>
              </a:rPr>
              <a:t>To give management the big picture</a:t>
            </a:r>
            <a:r>
              <a:rPr lang="en-US" altLang="en-US" sz="2000" kern="0" dirty="0" smtClean="0">
                <a:solidFill>
                  <a:sysClr val="windowText" lastClr="000000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  <a:p>
            <a:pPr lvl="1">
              <a:spcAft>
                <a:spcPts val="1200"/>
              </a:spcAft>
            </a:pPr>
            <a:r>
              <a:rPr lang="en-US" altLang="en-US" sz="2000" kern="0" dirty="0" smtClean="0">
                <a:solidFill>
                  <a:sysClr val="windowText" lastClr="000000"/>
                </a:solidFill>
                <a:latin typeface="Century Gothic" charset="0"/>
                <a:ea typeface="Century Gothic" charset="0"/>
                <a:cs typeface="Century Gothic" charset="0"/>
              </a:rPr>
              <a:t>Enterprise architecture gives a “systems thinking” view that combines vision and strategy, business architecture, information systems, and technology domains. </a:t>
            </a:r>
          </a:p>
          <a:p>
            <a:pPr lvl="1">
              <a:spcAft>
                <a:spcPts val="1200"/>
              </a:spcAft>
            </a:pPr>
            <a:r>
              <a:rPr lang="en-US" altLang="en-US" sz="2000" b="1" kern="0" dirty="0" smtClean="0">
                <a:solidFill>
                  <a:sysClr val="windowText" lastClr="000000"/>
                </a:solidFill>
                <a:latin typeface="Century Gothic" charset="0"/>
                <a:ea typeface="Century Gothic" charset="0"/>
                <a:cs typeface="Century Gothic" charset="0"/>
              </a:rPr>
              <a:t>To align IT investments with business goals</a:t>
            </a:r>
            <a:endParaRPr lang="en-US" altLang="en-US" sz="2000" kern="0" dirty="0" smtClean="0">
              <a:solidFill>
                <a:sysClr val="windowText" lastClr="00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lvl="1">
              <a:spcAft>
                <a:spcPts val="1800"/>
              </a:spcAft>
            </a:pPr>
            <a:r>
              <a:rPr lang="en-US" altLang="en-US" sz="2000" kern="0" dirty="0" smtClean="0">
                <a:solidFill>
                  <a:sysClr val="windowText" lastClr="000000"/>
                </a:solidFill>
                <a:latin typeface="Century Gothic" charset="0"/>
                <a:ea typeface="Century Gothic" charset="0"/>
                <a:cs typeface="Century Gothic" charset="0"/>
              </a:rPr>
              <a:t>Creating a platform for business-ICT stakeholder collaboration is essential. Effective EA supports strategy, analysis, and planning by providing stakeholders a blueprint of the current state of the business and IT landscape, and of the desired future state (vision).</a:t>
            </a:r>
          </a:p>
          <a:p>
            <a:pPr lvl="1">
              <a:spcAft>
                <a:spcPts val="1200"/>
              </a:spcAft>
            </a:pPr>
            <a:r>
              <a:rPr lang="en-US" altLang="en-US" sz="2000" b="1" kern="0" dirty="0" smtClean="0">
                <a:solidFill>
                  <a:sysClr val="windowText" lastClr="000000"/>
                </a:solidFill>
                <a:latin typeface="Century Gothic" charset="0"/>
                <a:ea typeface="Century Gothic" charset="0"/>
                <a:cs typeface="Century Gothic" charset="0"/>
              </a:rPr>
              <a:t>To provide IT developers with specific requirements for software applications</a:t>
            </a:r>
          </a:p>
          <a:p>
            <a:pPr lvl="1">
              <a:spcAft>
                <a:spcPts val="600"/>
              </a:spcAft>
            </a:pPr>
            <a:r>
              <a:rPr lang="en-US" altLang="en-US" sz="2000" kern="0" dirty="0" smtClean="0">
                <a:solidFill>
                  <a:sysClr val="windowText" lastClr="000000"/>
                </a:solidFill>
                <a:latin typeface="Century Gothic" charset="0"/>
                <a:ea typeface="Century Gothic" charset="0"/>
                <a:cs typeface="Century Gothic" charset="0"/>
              </a:rPr>
              <a:t>The business architecture provides the IT developer with the specific software requirements of an application.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9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133600"/>
            <a:ext cx="9264650" cy="457591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5589" y="446494"/>
            <a:ext cx="792058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dirty="0" smtClean="0"/>
              <a:t>Enterprise Architecture</a:t>
            </a:r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10058400" y="1351876"/>
            <a:ext cx="0" cy="5064760"/>
          </a:xfrm>
          <a:custGeom>
            <a:avLst/>
            <a:gdLst/>
            <a:ahLst/>
            <a:cxnLst/>
            <a:rect l="l" t="t" r="r" b="b"/>
            <a:pathLst>
              <a:path h="5064760">
                <a:moveTo>
                  <a:pt x="0" y="0"/>
                </a:moveTo>
                <a:lnTo>
                  <a:pt x="0" y="5064772"/>
                </a:lnTo>
              </a:path>
            </a:pathLst>
          </a:custGeom>
          <a:ln w="3175">
            <a:solidFill>
              <a:srgbClr val="5EA1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96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470476"/>
            <a:ext cx="9601200" cy="651170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42554" y="461289"/>
            <a:ext cx="792058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n-AU" altLang="en-US" dirty="0" smtClean="0">
                <a:latin typeface="Century Gothic" charset="0"/>
                <a:ea typeface="Century Gothic" charset="0"/>
                <a:cs typeface="Century Gothic" charset="0"/>
              </a:rPr>
              <a:t>HIS Architecture </a:t>
            </a:r>
            <a:r>
              <a:rPr lang="en-AU" altLang="en-US" dirty="0">
                <a:latin typeface="Century Gothic" charset="0"/>
                <a:ea typeface="Century Gothic" charset="0"/>
                <a:cs typeface="Century Gothic" charset="0"/>
              </a:rPr>
              <a:t>Principles</a:t>
            </a:r>
          </a:p>
        </p:txBody>
      </p:sp>
      <p:sp>
        <p:nvSpPr>
          <p:cNvPr id="6" name="object 6"/>
          <p:cNvSpPr/>
          <p:nvPr/>
        </p:nvSpPr>
        <p:spPr>
          <a:xfrm>
            <a:off x="10058400" y="1351876"/>
            <a:ext cx="0" cy="5064760"/>
          </a:xfrm>
          <a:custGeom>
            <a:avLst/>
            <a:gdLst/>
            <a:ahLst/>
            <a:cxnLst/>
            <a:rect l="l" t="t" r="r" b="b"/>
            <a:pathLst>
              <a:path h="5064760">
                <a:moveTo>
                  <a:pt x="0" y="0"/>
                </a:moveTo>
                <a:lnTo>
                  <a:pt x="0" y="5064772"/>
                </a:lnTo>
              </a:path>
            </a:pathLst>
          </a:custGeom>
          <a:ln w="3175">
            <a:solidFill>
              <a:srgbClr val="5EA1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358775" y="944563"/>
            <a:ext cx="815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52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520" b="1">
                <a:solidFill>
                  <a:schemeClr val="tx2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520" b="1">
                <a:solidFill>
                  <a:schemeClr val="tx2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520" b="1">
                <a:solidFill>
                  <a:schemeClr val="tx2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520" b="1">
                <a:solidFill>
                  <a:schemeClr val="tx2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5pPr>
            <a:lvl6pPr marL="502920" algn="l" rtl="0" eaLnBrk="1" fontAlgn="base" hangingPunct="1">
              <a:spcBef>
                <a:spcPct val="0"/>
              </a:spcBef>
              <a:spcAft>
                <a:spcPct val="0"/>
              </a:spcAft>
              <a:defRPr sz="3520" b="1">
                <a:solidFill>
                  <a:schemeClr val="tx2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1005840" algn="l" rtl="0" eaLnBrk="1" fontAlgn="base" hangingPunct="1">
              <a:spcBef>
                <a:spcPct val="0"/>
              </a:spcBef>
              <a:spcAft>
                <a:spcPct val="0"/>
              </a:spcAft>
              <a:defRPr sz="3520" b="1">
                <a:solidFill>
                  <a:schemeClr val="tx2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508760" algn="l" rtl="0" eaLnBrk="1" fontAlgn="base" hangingPunct="1">
              <a:spcBef>
                <a:spcPct val="0"/>
              </a:spcBef>
              <a:spcAft>
                <a:spcPct val="0"/>
              </a:spcAft>
              <a:defRPr sz="3520" b="1">
                <a:solidFill>
                  <a:schemeClr val="tx2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2011680" algn="l" rtl="0" eaLnBrk="1" fontAlgn="base" hangingPunct="1">
              <a:spcBef>
                <a:spcPct val="0"/>
              </a:spcBef>
              <a:spcAft>
                <a:spcPct val="0"/>
              </a:spcAft>
              <a:defRPr sz="3520" b="1">
                <a:solidFill>
                  <a:schemeClr val="tx2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endParaRPr lang="en-AU" altLang="en-US" kern="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92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1000" y="304800"/>
            <a:ext cx="9215986" cy="12926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2800" dirty="0" smtClean="0"/>
              <a:t>Session 1: eHealth, mHealth, and HIS Enterprise Architecture</a:t>
            </a:r>
            <a:br>
              <a:rPr lang="en-US" sz="2800" dirty="0" smtClean="0"/>
            </a:br>
            <a:endParaRPr dirty="0"/>
          </a:p>
        </p:txBody>
      </p:sp>
      <p:sp>
        <p:nvSpPr>
          <p:cNvPr id="17" name="Content Placeholder 16"/>
          <p:cNvSpPr>
            <a:spLocks noGrp="1"/>
          </p:cNvSpPr>
          <p:nvPr>
            <p:ph sz="half" idx="4294967295"/>
          </p:nvPr>
        </p:nvSpPr>
        <p:spPr>
          <a:xfrm>
            <a:off x="613814" y="1752600"/>
            <a:ext cx="8382000" cy="5601533"/>
          </a:xfrm>
        </p:spPr>
        <p:txBody>
          <a:bodyPr/>
          <a:lstStyle/>
          <a:p>
            <a:pPr lvl="0">
              <a:spcAft>
                <a:spcPts val="1200"/>
              </a:spcAft>
            </a:pPr>
            <a:r>
              <a:rPr lang="en-US" sz="2200" b="1" dirty="0" smtClean="0"/>
              <a:t>Learning Objectives</a:t>
            </a:r>
          </a:p>
          <a:p>
            <a:pPr lvl="0">
              <a:spcAft>
                <a:spcPts val="1200"/>
              </a:spcAft>
            </a:pPr>
            <a:r>
              <a:rPr lang="en-US" sz="2200" dirty="0" smtClean="0"/>
              <a:t>By the end of this session, participants will be able to:</a:t>
            </a:r>
            <a:endParaRPr lang="en-US" sz="2200" dirty="0"/>
          </a:p>
          <a:p>
            <a:pPr lvl="1">
              <a:spcAft>
                <a:spcPts val="1200"/>
              </a:spcAft>
            </a:pP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Explain key </a:t>
            </a:r>
            <a:r>
              <a:rPr lang="en-US" sz="2200" b="1" dirty="0" smtClean="0">
                <a:latin typeface="Century Gothic" charset="0"/>
                <a:ea typeface="Century Gothic" charset="0"/>
                <a:cs typeface="Century Gothic" charset="0"/>
              </a:rPr>
              <a:t>eHealth</a:t>
            </a: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 and </a:t>
            </a:r>
            <a:r>
              <a:rPr lang="en-US" sz="2200" b="1" dirty="0" err="1" smtClean="0">
                <a:latin typeface="Century Gothic" charset="0"/>
                <a:ea typeface="Century Gothic" charset="0"/>
                <a:cs typeface="Century Gothic" charset="0"/>
              </a:rPr>
              <a:t>mHealth</a:t>
            </a: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 concepts</a:t>
            </a:r>
          </a:p>
          <a:p>
            <a:pPr marL="1257300" lvl="2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Define commonly used eHealth and </a:t>
            </a:r>
            <a:r>
              <a:rPr lang="en-US" sz="2200" dirty="0" err="1" smtClean="0">
                <a:latin typeface="Century Gothic" charset="0"/>
                <a:ea typeface="Century Gothic" charset="0"/>
                <a:cs typeface="Century Gothic" charset="0"/>
              </a:rPr>
              <a:t>mHealth</a:t>
            </a: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 terms</a:t>
            </a:r>
          </a:p>
          <a:p>
            <a:pPr marL="1257300" lvl="2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Illustrate eHealth and </a:t>
            </a:r>
            <a:r>
              <a:rPr lang="en-US" sz="2200" dirty="0" err="1" smtClean="0">
                <a:latin typeface="Century Gothic" charset="0"/>
                <a:ea typeface="Century Gothic" charset="0"/>
                <a:cs typeface="Century Gothic" charset="0"/>
              </a:rPr>
              <a:t>mHealth</a:t>
            </a: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 applications</a:t>
            </a:r>
          </a:p>
          <a:p>
            <a:pPr marL="1257300" lvl="2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Describe limitations 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and considerations for </a:t>
            </a: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eHealth and </a:t>
            </a:r>
            <a:r>
              <a:rPr lang="en-US" sz="2200" dirty="0" err="1" smtClean="0">
                <a:latin typeface="Century Gothic" charset="0"/>
                <a:ea typeface="Century Gothic" charset="0"/>
                <a:cs typeface="Century Gothic" charset="0"/>
              </a:rPr>
              <a:t>mHealth</a:t>
            </a:r>
            <a:endParaRPr lang="en-US" sz="22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lvl="1">
              <a:spcAft>
                <a:spcPts val="1200"/>
              </a:spcAft>
            </a:pP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Explain key </a:t>
            </a:r>
            <a:r>
              <a:rPr lang="en-US" sz="2200" b="1" dirty="0" smtClean="0">
                <a:latin typeface="Century Gothic" charset="0"/>
                <a:ea typeface="Century Gothic" charset="0"/>
                <a:cs typeface="Century Gothic" charset="0"/>
              </a:rPr>
              <a:t>HIS enterprise architecture (EA)</a:t>
            </a: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 concepts</a:t>
            </a:r>
          </a:p>
          <a:p>
            <a:pPr marL="1257300" lvl="2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Explain the need for </a:t>
            </a: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the EA approach</a:t>
            </a:r>
          </a:p>
          <a:p>
            <a:pPr marL="1257300" lvl="2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Describe 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HIS architecture and its ecology </a:t>
            </a:r>
          </a:p>
          <a:p>
            <a:pPr>
              <a:spcAft>
                <a:spcPts val="1200"/>
              </a:spcAft>
            </a:pPr>
            <a:r>
              <a:rPr lang="en-US" sz="2200" b="1" dirty="0" smtClean="0"/>
              <a:t>Topics Covered</a:t>
            </a:r>
          </a:p>
          <a:p>
            <a:pPr marL="1257300" lvl="2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eHealth and mHealth</a:t>
            </a:r>
          </a:p>
        </p:txBody>
      </p:sp>
      <p:sp>
        <p:nvSpPr>
          <p:cNvPr id="6" name="object 6"/>
          <p:cNvSpPr/>
          <p:nvPr/>
        </p:nvSpPr>
        <p:spPr>
          <a:xfrm>
            <a:off x="10058400" y="1351876"/>
            <a:ext cx="0" cy="5064760"/>
          </a:xfrm>
          <a:custGeom>
            <a:avLst/>
            <a:gdLst/>
            <a:ahLst/>
            <a:cxnLst/>
            <a:rect l="l" t="t" r="r" b="b"/>
            <a:pathLst>
              <a:path h="5064760">
                <a:moveTo>
                  <a:pt x="0" y="0"/>
                </a:moveTo>
                <a:lnTo>
                  <a:pt x="0" y="5064772"/>
                </a:lnTo>
              </a:path>
            </a:pathLst>
          </a:custGeom>
          <a:ln w="3175">
            <a:solidFill>
              <a:srgbClr val="5EA1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16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dirty="0" smtClean="0"/>
              <a:t>HIS Architecture 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4294967295"/>
          </p:nvPr>
        </p:nvSpPr>
        <p:spPr>
          <a:xfrm>
            <a:off x="502920" y="1828800"/>
            <a:ext cx="8610600" cy="5170646"/>
          </a:xfr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en-US" sz="2400" dirty="0" smtClean="0"/>
              <a:t>Can align and leverage investments to </a:t>
            </a:r>
            <a:r>
              <a:rPr lang="en-US" sz="2400" dirty="0"/>
              <a:t>build stronger </a:t>
            </a:r>
            <a:r>
              <a:rPr lang="en-US" sz="2400" dirty="0" smtClean="0"/>
              <a:t>and better integrated HIS </a:t>
            </a:r>
            <a:r>
              <a:rPr lang="en-US" sz="2400" dirty="0"/>
              <a:t>supporting better health </a:t>
            </a:r>
            <a:r>
              <a:rPr lang="en-US" sz="2400" dirty="0" smtClean="0"/>
              <a:t>policy and local </a:t>
            </a:r>
            <a:r>
              <a:rPr lang="en-US" sz="2400" dirty="0"/>
              <a:t>health services </a:t>
            </a:r>
            <a:r>
              <a:rPr lang="en-US" sz="2400" dirty="0" smtClean="0"/>
              <a:t>management, </a:t>
            </a:r>
            <a:r>
              <a:rPr lang="en-US" sz="2400" dirty="0"/>
              <a:t>and ultimately stronger health </a:t>
            </a:r>
            <a:r>
              <a:rPr lang="en-US" sz="2400" dirty="0" smtClean="0"/>
              <a:t>systems</a:t>
            </a:r>
          </a:p>
          <a:p>
            <a:pPr marL="342900" indent="-342900">
              <a:buFont typeface="Arial" charset="0"/>
              <a:buChar char="•"/>
            </a:pPr>
            <a:endParaRPr lang="en-US" sz="2400" dirty="0" smtClean="0"/>
          </a:p>
          <a:p>
            <a:pPr marL="342900" indent="-342900">
              <a:buFont typeface="Arial" charset="0"/>
              <a:buChar char="•"/>
            </a:pPr>
            <a:r>
              <a:rPr lang="en-US" sz="2400" dirty="0" smtClean="0"/>
              <a:t>To be built on a coherent </a:t>
            </a:r>
            <a:r>
              <a:rPr lang="en-US" sz="2400" dirty="0"/>
              <a:t>set of best practices for promoting data </a:t>
            </a:r>
            <a:r>
              <a:rPr lang="en-US" sz="2400" dirty="0" smtClean="0"/>
              <a:t>integration </a:t>
            </a:r>
          </a:p>
          <a:p>
            <a:pPr marL="342900" indent="-342900">
              <a:buFont typeface="Arial" charset="0"/>
              <a:buChar char="•"/>
            </a:pPr>
            <a:endParaRPr lang="en-US" sz="2400" dirty="0" smtClean="0"/>
          </a:p>
          <a:p>
            <a:pPr marL="342900" indent="-342900">
              <a:buFont typeface="Arial" charset="0"/>
              <a:buChar char="•"/>
            </a:pPr>
            <a:r>
              <a:rPr lang="en-US" sz="2400" dirty="0" smtClean="0"/>
              <a:t>To foster stakeholder </a:t>
            </a:r>
            <a:r>
              <a:rPr lang="en-US" sz="2400" dirty="0"/>
              <a:t>groups </a:t>
            </a:r>
            <a:r>
              <a:rPr lang="en-US" sz="2400" dirty="0" smtClean="0"/>
              <a:t>to collaboratively build on common </a:t>
            </a:r>
            <a:r>
              <a:rPr lang="en-US" sz="2400" dirty="0"/>
              <a:t>components and </a:t>
            </a:r>
            <a:r>
              <a:rPr lang="en-US" sz="2400" dirty="0" smtClean="0"/>
              <a:t>a </a:t>
            </a:r>
            <a:r>
              <a:rPr lang="en-US" sz="2400" dirty="0"/>
              <a:t>common architecture within the </a:t>
            </a:r>
            <a:r>
              <a:rPr lang="en-US" sz="2400" dirty="0" smtClean="0"/>
              <a:t>HIS</a:t>
            </a:r>
          </a:p>
          <a:p>
            <a:pPr marL="342900" indent="-342900">
              <a:buFont typeface="Arial" charset="0"/>
              <a:buChar char="•"/>
            </a:pPr>
            <a:endParaRPr lang="en-US" sz="2400" dirty="0" smtClean="0"/>
          </a:p>
          <a:p>
            <a:pPr marL="342900" indent="-342900">
              <a:buFont typeface="Arial" charset="0"/>
              <a:buChar char="•"/>
            </a:pPr>
            <a:r>
              <a:rPr lang="en-US" sz="2400" dirty="0" smtClean="0"/>
              <a:t>Helps identify and create interoperability </a:t>
            </a:r>
            <a:r>
              <a:rPr lang="en-US" sz="2400" dirty="0"/>
              <a:t>between the components of the </a:t>
            </a:r>
            <a:r>
              <a:rPr lang="en-US" sz="2400" dirty="0" smtClean="0"/>
              <a:t>system</a:t>
            </a:r>
            <a:endParaRPr lang="en-US" sz="2400" dirty="0"/>
          </a:p>
        </p:txBody>
      </p:sp>
      <p:sp>
        <p:nvSpPr>
          <p:cNvPr id="6" name="object 6"/>
          <p:cNvSpPr/>
          <p:nvPr/>
        </p:nvSpPr>
        <p:spPr>
          <a:xfrm>
            <a:off x="10058400" y="1351876"/>
            <a:ext cx="0" cy="5064760"/>
          </a:xfrm>
          <a:custGeom>
            <a:avLst/>
            <a:gdLst/>
            <a:ahLst/>
            <a:cxnLst/>
            <a:rect l="l" t="t" r="r" b="b"/>
            <a:pathLst>
              <a:path h="5064760">
                <a:moveTo>
                  <a:pt x="0" y="0"/>
                </a:moveTo>
                <a:lnTo>
                  <a:pt x="0" y="5064772"/>
                </a:lnTo>
              </a:path>
            </a:pathLst>
          </a:custGeom>
          <a:ln w="3175">
            <a:solidFill>
              <a:srgbClr val="5EA1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4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4"/>
          <p:cNvSpPr txBox="1">
            <a:spLocks noChangeArrowheads="1"/>
          </p:cNvSpPr>
          <p:nvPr/>
        </p:nvSpPr>
        <p:spPr bwMode="auto">
          <a:xfrm>
            <a:off x="152400" y="152400"/>
            <a:ext cx="9052560" cy="379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1882" tIns="50941" rIns="101882" bIns="50941">
            <a:spAutoFit/>
          </a:bodyPr>
          <a:lstStyle/>
          <a:p>
            <a:r>
              <a:rPr lang="en-US" dirty="0">
                <a:latin typeface="Calibri" pitchFamily="34" charset="0"/>
              </a:rPr>
              <a:t> </a:t>
            </a:r>
            <a:r>
              <a:rPr lang="en-US" dirty="0">
                <a:latin typeface="Century Gothic Bold" panose="020B0702020202020204" pitchFamily="34" charset="0"/>
              </a:rPr>
              <a:t>Rwanda Health Enterprise Architecture </a:t>
            </a:r>
            <a:r>
              <a:rPr lang="en-US" dirty="0" smtClean="0">
                <a:latin typeface="Century Gothic Bold" panose="020B0702020202020204" pitchFamily="34" charset="0"/>
              </a:rPr>
              <a:t>Framework</a:t>
            </a:r>
            <a:endParaRPr lang="en-US" dirty="0">
              <a:latin typeface="Century Gothic Bold" panose="020B0702020202020204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36321"/>
            <a:ext cx="10033953" cy="6293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8407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4294967295"/>
          </p:nvPr>
        </p:nvSpPr>
        <p:spPr>
          <a:xfrm>
            <a:off x="0" y="1676400"/>
            <a:ext cx="8763000" cy="2516188"/>
          </a:xfrm>
        </p:spPr>
        <p:txBody>
          <a:bodyPr/>
          <a:lstStyle/>
          <a:p>
            <a:pPr marL="741363" indent="-3937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pPr marL="741363" indent="-3937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500" dirty="0"/>
          </a:p>
        </p:txBody>
      </p:sp>
      <p:sp>
        <p:nvSpPr>
          <p:cNvPr id="6" name="object 6"/>
          <p:cNvSpPr/>
          <p:nvPr/>
        </p:nvSpPr>
        <p:spPr>
          <a:xfrm>
            <a:off x="10058400" y="1351876"/>
            <a:ext cx="0" cy="5064760"/>
          </a:xfrm>
          <a:custGeom>
            <a:avLst/>
            <a:gdLst/>
            <a:ahLst/>
            <a:cxnLst/>
            <a:rect l="l" t="t" r="r" b="b"/>
            <a:pathLst>
              <a:path h="5064760">
                <a:moveTo>
                  <a:pt x="0" y="0"/>
                </a:moveTo>
                <a:lnTo>
                  <a:pt x="0" y="5064772"/>
                </a:lnTo>
              </a:path>
            </a:pathLst>
          </a:custGeom>
          <a:ln w="3175">
            <a:solidFill>
              <a:srgbClr val="5EA1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81000" y="1905000"/>
            <a:ext cx="8534401" cy="5219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55A92A"/>
              </a:buClr>
              <a:buChar char="•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5A92A"/>
              </a:buClr>
              <a:buChar char="–"/>
              <a:defRPr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5A92A"/>
              </a:buClr>
              <a:buChar char="•"/>
              <a:defRPr sz="16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5A92A"/>
              </a:buClr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5A92A"/>
              </a:buClr>
              <a:buChar char="»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2600" indent="-33660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SzPct val="85000"/>
            </a:pPr>
            <a:r>
              <a:rPr lang="en-US" altLang="en-US" sz="2200" dirty="0" smtClean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Plethora of tools, methods, and practices for data collection and analysis have created an unsustainable burden on frontline health workers.</a:t>
            </a:r>
          </a:p>
          <a:p>
            <a:pPr marL="372600" indent="-33660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SzPct val="85000"/>
            </a:pPr>
            <a:r>
              <a:rPr lang="en-US" altLang="en-US" sz="2200" dirty="0" smtClean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This </a:t>
            </a:r>
            <a:r>
              <a:rPr lang="en-US" altLang="en-US" sz="22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burden causes poor data quality and diverts critical health resources from </a:t>
            </a:r>
            <a:r>
              <a:rPr lang="en-US" altLang="en-US" sz="2200" dirty="0" smtClean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using information for decision making at all management levels.</a:t>
            </a:r>
            <a:endParaRPr lang="en-US" altLang="en-US" sz="2200" dirty="0">
              <a:solidFill>
                <a:schemeClr val="tx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72600" indent="-33660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SzPct val="85000"/>
            </a:pPr>
            <a:r>
              <a:rPr lang="en-US" altLang="en-US" sz="22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An enterprise architecture approach can help address these challenges.</a:t>
            </a:r>
          </a:p>
          <a:p>
            <a:pPr marL="372600" indent="-33660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SzPct val="85000"/>
            </a:pP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Improving health system performance through the consistent use of EA will be the blueprint for better health outcomes resulting from the routine use of better information </a:t>
            </a: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to 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stronger national health information systems. </a:t>
            </a:r>
            <a:endParaRPr lang="en-US" sz="22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SzPct val="85000"/>
              <a:buNone/>
            </a:pPr>
            <a:endParaRPr lang="en-US" altLang="en-US" sz="2200" dirty="0" smtClean="0">
              <a:solidFill>
                <a:schemeClr val="tx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457200" lvl="1" indent="0">
              <a:buClr>
                <a:schemeClr val="tx1"/>
              </a:buClr>
              <a:buNone/>
            </a:pPr>
            <a:endParaRPr lang="en-US" altLang="en-US" sz="2200" dirty="0">
              <a:solidFill>
                <a:schemeClr val="tx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25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0058400" cy="1399540"/>
          </a:xfrm>
          <a:prstGeom prst="rect">
            <a:avLst/>
          </a:prstGeom>
          <a:solidFill>
            <a:srgbClr val="092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endParaRPr lang="en-US" altLang="en-US" sz="198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14289" y="1396048"/>
            <a:ext cx="10072688" cy="3824288"/>
          </a:xfrm>
          <a:prstGeom prst="rect">
            <a:avLst/>
          </a:prstGeom>
          <a:solidFill>
            <a:srgbClr val="E76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endParaRPr lang="en-US" altLang="en-US" sz="198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17412" name="TextBox 7"/>
          <p:cNvSpPr txBox="1">
            <a:spLocks noChangeArrowheads="1"/>
          </p:cNvSpPr>
          <p:nvPr/>
        </p:nvSpPr>
        <p:spPr bwMode="auto">
          <a:xfrm>
            <a:off x="-1791653" y="388462"/>
            <a:ext cx="11645742" cy="786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/>
            <a:r>
              <a:rPr lang="en-US" altLang="en-US" sz="2420" b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ROUTINE HEALTH INFORMATION SYSTEMS</a:t>
            </a:r>
            <a:endParaRPr lang="en-US" altLang="en-US" sz="2420">
              <a:solidFill>
                <a:schemeClr val="bg1"/>
              </a:solidFill>
            </a:endParaRPr>
          </a:p>
          <a:p>
            <a:pPr algn="r"/>
            <a:r>
              <a:rPr lang="en-US" altLang="en-US" sz="209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 Curriculum on Basic Concepts and Practice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46932" y="3229610"/>
            <a:ext cx="7466965" cy="157350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375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This presentation was produced with the support of the United States Agency for International Development (USAID) under the terms of MEASURE Evaluation cooperative agreement AID-OAA-L-14-00004. MEASURE Evaluation is implemented by the Carolina Population Center, University of North Carolina at Chapel Hill in partnership with ICF International; John Snow, Inc.; Management Sciences for Health; Palladium; and Tulane University. The views expressed in this presentation do not necessarily reflect the views of USAID or the United States government.</a:t>
            </a:r>
          </a:p>
        </p:txBody>
      </p:sp>
      <p:pic>
        <p:nvPicPr>
          <p:cNvPr id="8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4"/>
          <a:stretch/>
        </p:blipFill>
        <p:spPr bwMode="auto">
          <a:xfrm>
            <a:off x="-14288" y="5144696"/>
            <a:ext cx="10072689" cy="2505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Connector 10"/>
          <p:cNvCxnSpPr/>
          <p:nvPr/>
        </p:nvCxnSpPr>
        <p:spPr>
          <a:xfrm>
            <a:off x="516890" y="1925632"/>
            <a:ext cx="0" cy="28825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54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13814" y="457200"/>
            <a:ext cx="792058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dirty="0" smtClean="0"/>
              <a:t>eHealth</a:t>
            </a:r>
            <a:endParaRPr dirty="0"/>
          </a:p>
        </p:txBody>
      </p:sp>
      <p:sp>
        <p:nvSpPr>
          <p:cNvPr id="17" name="Content Placeholder 16"/>
          <p:cNvSpPr>
            <a:spLocks noGrp="1"/>
          </p:cNvSpPr>
          <p:nvPr>
            <p:ph sz="half" idx="4294967295"/>
          </p:nvPr>
        </p:nvSpPr>
        <p:spPr>
          <a:xfrm>
            <a:off x="152400" y="1752600"/>
            <a:ext cx="8763000" cy="4862870"/>
          </a:xfrm>
        </p:spPr>
        <p:txBody>
          <a:bodyPr/>
          <a:lstStyle/>
          <a:p>
            <a:pPr marL="914400" lvl="1" indent="-457200">
              <a:spcAft>
                <a:spcPts val="18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b="1" dirty="0">
                <a:latin typeface="Century Gothic" charset="0"/>
                <a:ea typeface="Century Gothic" charset="0"/>
                <a:cs typeface="Century Gothic" charset="0"/>
              </a:rPr>
              <a:t>eHealth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 </a:t>
            </a: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(or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 </a:t>
            </a:r>
            <a:r>
              <a:rPr lang="en-US" sz="2200" b="1" dirty="0">
                <a:latin typeface="Century Gothic" charset="0"/>
                <a:ea typeface="Century Gothic" charset="0"/>
                <a:cs typeface="Century Gothic" charset="0"/>
              </a:rPr>
              <a:t>e-health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) is a relatively recent term for healthcare practice supported by electronic processes and communication, dating back to at least 1999</a:t>
            </a: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. </a:t>
            </a:r>
            <a:endParaRPr lang="en-US" sz="22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914400" lvl="1" indent="-457200">
              <a:spcAft>
                <a:spcPts val="18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b="1" dirty="0" smtClean="0">
                <a:latin typeface="Century Gothic" charset="0"/>
                <a:ea typeface="Century Gothic" charset="0"/>
                <a:cs typeface="Century Gothic" charset="0"/>
              </a:rPr>
              <a:t>World Health Organization definition</a:t>
            </a: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: </a:t>
            </a:r>
            <a:r>
              <a:rPr lang="en-US" sz="2200" i="1" dirty="0">
                <a:latin typeface="Century Gothic" charset="0"/>
                <a:ea typeface="Century Gothic" charset="0"/>
                <a:cs typeface="Century Gothic" charset="0"/>
              </a:rPr>
              <a:t>eHealth is the cost-effective and secure use of information and communications technologies in support of health and health-related </a:t>
            </a:r>
            <a:r>
              <a:rPr lang="en-US" sz="2200" i="1" dirty="0" smtClean="0">
                <a:latin typeface="Century Gothic" charset="0"/>
                <a:ea typeface="Century Gothic" charset="0"/>
                <a:cs typeface="Century Gothic" charset="0"/>
              </a:rPr>
              <a:t>fields, </a:t>
            </a:r>
            <a:r>
              <a:rPr lang="en-US" sz="2200" i="1" dirty="0">
                <a:latin typeface="Century Gothic" charset="0"/>
                <a:ea typeface="Century Gothic" charset="0"/>
                <a:cs typeface="Century Gothic" charset="0"/>
              </a:rPr>
              <a:t>including </a:t>
            </a:r>
            <a:r>
              <a:rPr lang="en-US" sz="2200" i="1" dirty="0" smtClean="0">
                <a:latin typeface="Century Gothic" charset="0"/>
                <a:ea typeface="Century Gothic" charset="0"/>
                <a:cs typeface="Century Gothic" charset="0"/>
              </a:rPr>
              <a:t>healthcare </a:t>
            </a:r>
            <a:r>
              <a:rPr lang="en-US" sz="2200" i="1" dirty="0">
                <a:latin typeface="Century Gothic" charset="0"/>
                <a:ea typeface="Century Gothic" charset="0"/>
                <a:cs typeface="Century Gothic" charset="0"/>
              </a:rPr>
              <a:t>services, health surveillance, health literature, and health education, knowledge and </a:t>
            </a:r>
            <a:r>
              <a:rPr lang="en-US" sz="2200" i="1" dirty="0" smtClean="0">
                <a:latin typeface="Century Gothic" charset="0"/>
                <a:ea typeface="Century Gothic" charset="0"/>
                <a:cs typeface="Century Gothic" charset="0"/>
              </a:rPr>
              <a:t>research.</a:t>
            </a:r>
            <a:endParaRPr lang="en-US" sz="2200" i="1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914400" lvl="1" indent="-457200">
              <a:spcAft>
                <a:spcPts val="18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b="1" dirty="0" smtClean="0">
                <a:latin typeface="Century Gothic" charset="0"/>
                <a:ea typeface="Century Gothic" charset="0"/>
                <a:cs typeface="Century Gothic" charset="0"/>
              </a:rPr>
              <a:t>European Commission</a:t>
            </a:r>
            <a:r>
              <a:rPr lang="en-US" sz="2200" i="1" dirty="0" smtClean="0">
                <a:latin typeface="Century Gothic" charset="0"/>
                <a:ea typeface="Century Gothic" charset="0"/>
                <a:cs typeface="Century Gothic" charset="0"/>
              </a:rPr>
              <a:t>: the </a:t>
            </a:r>
            <a:r>
              <a:rPr lang="en-US" sz="2200" i="1" dirty="0">
                <a:latin typeface="Century Gothic" charset="0"/>
                <a:ea typeface="Century Gothic" charset="0"/>
                <a:cs typeface="Century Gothic" charset="0"/>
              </a:rPr>
              <a:t>use of modern information and communication technologies to meet needs of citizens, patients, healthcare professionals, healthcare providers, </a:t>
            </a:r>
            <a:r>
              <a:rPr lang="en-US" sz="2200" i="1" dirty="0" smtClean="0">
                <a:latin typeface="Century Gothic" charset="0"/>
                <a:ea typeface="Century Gothic" charset="0"/>
                <a:cs typeface="Century Gothic" charset="0"/>
              </a:rPr>
              <a:t>and policymakers</a:t>
            </a:r>
            <a:endParaRPr lang="en-US" sz="22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058400" y="1351876"/>
            <a:ext cx="0" cy="5064760"/>
          </a:xfrm>
          <a:custGeom>
            <a:avLst/>
            <a:gdLst/>
            <a:ahLst/>
            <a:cxnLst/>
            <a:rect l="l" t="t" r="r" b="b"/>
            <a:pathLst>
              <a:path h="5064760">
                <a:moveTo>
                  <a:pt x="0" y="0"/>
                </a:moveTo>
                <a:lnTo>
                  <a:pt x="0" y="5064772"/>
                </a:lnTo>
              </a:path>
            </a:pathLst>
          </a:custGeom>
          <a:ln w="3175">
            <a:solidFill>
              <a:srgbClr val="5EA1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95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496385"/>
            <a:ext cx="792058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dirty="0" smtClean="0"/>
              <a:t>Common Terms in eHealth</a:t>
            </a:r>
            <a:endParaRPr dirty="0"/>
          </a:p>
        </p:txBody>
      </p:sp>
      <p:sp>
        <p:nvSpPr>
          <p:cNvPr id="17" name="Content Placeholder 16"/>
          <p:cNvSpPr>
            <a:spLocks noGrp="1"/>
          </p:cNvSpPr>
          <p:nvPr>
            <p:ph sz="half" idx="4294967295"/>
          </p:nvPr>
        </p:nvSpPr>
        <p:spPr>
          <a:xfrm>
            <a:off x="609600" y="1752600"/>
            <a:ext cx="8610600" cy="4185761"/>
          </a:xfrm>
        </p:spPr>
        <p:txBody>
          <a:bodyPr/>
          <a:lstStyle/>
          <a:p>
            <a:pPr marL="309563" indent="-309563">
              <a:lnSpc>
                <a:spcPct val="100000"/>
              </a:lnSpc>
              <a:spcAft>
                <a:spcPts val="18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b="1" dirty="0"/>
              <a:t>E</a:t>
            </a:r>
            <a:r>
              <a:rPr lang="en-US" sz="2200" b="1" dirty="0" smtClean="0"/>
              <a:t>lectronic </a:t>
            </a:r>
            <a:r>
              <a:rPr lang="en-US" sz="2200" b="1" dirty="0"/>
              <a:t>health record</a:t>
            </a:r>
            <a:r>
              <a:rPr lang="en-US" sz="2200" dirty="0"/>
              <a:t> (</a:t>
            </a:r>
            <a:r>
              <a:rPr lang="en-US" sz="2200" b="1" dirty="0"/>
              <a:t>EHR</a:t>
            </a:r>
            <a:r>
              <a:rPr lang="en-US" sz="2200" dirty="0"/>
              <a:t>), or </a:t>
            </a:r>
            <a:r>
              <a:rPr lang="en-US" sz="2200" b="1" dirty="0"/>
              <a:t>electronic medical record</a:t>
            </a:r>
            <a:r>
              <a:rPr lang="en-US" sz="2200" dirty="0"/>
              <a:t> (</a:t>
            </a:r>
            <a:r>
              <a:rPr lang="en-US" sz="2200" b="1" dirty="0"/>
              <a:t>EMR</a:t>
            </a:r>
            <a:r>
              <a:rPr lang="en-US" sz="2200" dirty="0" smtClean="0"/>
              <a:t>): systematized </a:t>
            </a:r>
            <a:r>
              <a:rPr lang="en-US" sz="2200" dirty="0"/>
              <a:t>collection of patient </a:t>
            </a:r>
            <a:r>
              <a:rPr lang="en-US" sz="2200" dirty="0" smtClean="0"/>
              <a:t>and population health data in </a:t>
            </a:r>
            <a:r>
              <a:rPr lang="en-US" sz="2200" dirty="0"/>
              <a:t>a digital </a:t>
            </a:r>
            <a:r>
              <a:rPr lang="en-US" sz="2200" dirty="0" smtClean="0"/>
              <a:t>format that is electronically-stored</a:t>
            </a:r>
          </a:p>
          <a:p>
            <a:pPr marL="309563" indent="-309563">
              <a:lnSpc>
                <a:spcPct val="100000"/>
              </a:lnSpc>
              <a:spcAft>
                <a:spcPts val="18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b="1" dirty="0"/>
              <a:t>C</a:t>
            </a:r>
            <a:r>
              <a:rPr lang="en-US" sz="2200" b="1" dirty="0" smtClean="0"/>
              <a:t>linical </a:t>
            </a:r>
            <a:r>
              <a:rPr lang="en-US" sz="2200" b="1" dirty="0"/>
              <a:t>decision support system (</a:t>
            </a:r>
            <a:r>
              <a:rPr lang="en-US" sz="2200" b="1" dirty="0" smtClean="0"/>
              <a:t>CDSS): </a:t>
            </a:r>
            <a:r>
              <a:rPr lang="en-US" sz="2200" dirty="0" smtClean="0"/>
              <a:t>ICT solution </a:t>
            </a:r>
            <a:r>
              <a:rPr lang="en-US" sz="2200" dirty="0"/>
              <a:t>designed to provide </a:t>
            </a:r>
            <a:r>
              <a:rPr lang="en-US" sz="2200" dirty="0" smtClean="0"/>
              <a:t>health </a:t>
            </a:r>
            <a:r>
              <a:rPr lang="en-US" sz="2200" dirty="0"/>
              <a:t>professionals with clinical decision support (CDS</a:t>
            </a:r>
            <a:r>
              <a:rPr lang="en-US" sz="2200" dirty="0" smtClean="0"/>
              <a:t>) such as </a:t>
            </a:r>
            <a:r>
              <a:rPr lang="en-US" sz="2200" dirty="0"/>
              <a:t>assistance with clinical decision-making </a:t>
            </a:r>
            <a:r>
              <a:rPr lang="en-US" sz="2200" dirty="0" smtClean="0"/>
              <a:t>tasks</a:t>
            </a:r>
            <a:endParaRPr lang="en-US" sz="2200" dirty="0"/>
          </a:p>
          <a:p>
            <a:pPr marL="309563" indent="-309563">
              <a:lnSpc>
                <a:spcPct val="100000"/>
              </a:lnSpc>
              <a:spcAft>
                <a:spcPts val="18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b="1" dirty="0"/>
              <a:t>Telemedicine: </a:t>
            </a:r>
            <a:r>
              <a:rPr lang="en-US" sz="2200" dirty="0"/>
              <a:t>physical and psychological diagnosis and treatments at a distance, including </a:t>
            </a:r>
            <a:r>
              <a:rPr lang="en-US" sz="2200" dirty="0" err="1" smtClean="0"/>
              <a:t>telemonitoring</a:t>
            </a:r>
            <a:r>
              <a:rPr lang="en-US" sz="2200" dirty="0" smtClean="0"/>
              <a:t> </a:t>
            </a:r>
            <a:r>
              <a:rPr lang="en-US" sz="2200" dirty="0"/>
              <a:t>of </a:t>
            </a:r>
            <a:r>
              <a:rPr lang="en-US" sz="2200" dirty="0" smtClean="0"/>
              <a:t>patient </a:t>
            </a:r>
            <a:r>
              <a:rPr lang="en-US" sz="2200" dirty="0"/>
              <a:t>functions</a:t>
            </a:r>
          </a:p>
        </p:txBody>
      </p:sp>
      <p:sp>
        <p:nvSpPr>
          <p:cNvPr id="6" name="object 6"/>
          <p:cNvSpPr/>
          <p:nvPr/>
        </p:nvSpPr>
        <p:spPr>
          <a:xfrm>
            <a:off x="10058400" y="1351876"/>
            <a:ext cx="0" cy="5064760"/>
          </a:xfrm>
          <a:custGeom>
            <a:avLst/>
            <a:gdLst/>
            <a:ahLst/>
            <a:cxnLst/>
            <a:rect l="l" t="t" r="r" b="b"/>
            <a:pathLst>
              <a:path h="5064760">
                <a:moveTo>
                  <a:pt x="0" y="0"/>
                </a:moveTo>
                <a:lnTo>
                  <a:pt x="0" y="5064772"/>
                </a:lnTo>
              </a:path>
            </a:pathLst>
          </a:custGeom>
          <a:ln w="3175">
            <a:solidFill>
              <a:srgbClr val="5EA1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50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13814" y="457200"/>
            <a:ext cx="792058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dirty="0" smtClean="0"/>
              <a:t>eHealth Interventions </a:t>
            </a:r>
            <a:endParaRPr dirty="0"/>
          </a:p>
        </p:txBody>
      </p:sp>
      <p:sp>
        <p:nvSpPr>
          <p:cNvPr id="17" name="Content Placeholder 16"/>
          <p:cNvSpPr>
            <a:spLocks noGrp="1"/>
          </p:cNvSpPr>
          <p:nvPr>
            <p:ph sz="half" idx="4294967295"/>
          </p:nvPr>
        </p:nvSpPr>
        <p:spPr>
          <a:xfrm>
            <a:off x="613814" y="1828800"/>
            <a:ext cx="8481882" cy="3508653"/>
          </a:xfrm>
        </p:spPr>
        <p:txBody>
          <a:bodyPr/>
          <a:lstStyle/>
          <a:p>
            <a:pPr marL="374400" lvl="1" indent="-385200">
              <a:spcAft>
                <a:spcPts val="18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dirty="0" smtClean="0">
                <a:latin typeface="Century Gothic" panose="020B0502020202020204" pitchFamily="34" charset="0"/>
              </a:rPr>
              <a:t>Delivering </a:t>
            </a:r>
            <a:r>
              <a:rPr lang="en-US" sz="2200" dirty="0">
                <a:latin typeface="Century Gothic" panose="020B0502020202020204" pitchFamily="34" charset="0"/>
              </a:rPr>
              <a:t>health information </a:t>
            </a:r>
            <a:r>
              <a:rPr lang="en-US" sz="2200" dirty="0" smtClean="0">
                <a:latin typeface="Century Gothic" panose="020B0502020202020204" pitchFamily="34" charset="0"/>
              </a:rPr>
              <a:t>to health </a:t>
            </a:r>
            <a:r>
              <a:rPr lang="en-US" sz="2200" dirty="0">
                <a:latin typeface="Century Gothic" panose="020B0502020202020204" pitchFamily="34" charset="0"/>
              </a:rPr>
              <a:t>professionals and health consumers through the Internet and </a:t>
            </a:r>
            <a:r>
              <a:rPr lang="en-US" sz="2200" dirty="0" smtClean="0">
                <a:latin typeface="Century Gothic" panose="020B0502020202020204" pitchFamily="34" charset="0"/>
              </a:rPr>
              <a:t>telecommunication</a:t>
            </a:r>
          </a:p>
          <a:p>
            <a:pPr marL="374400" lvl="1" indent="-385200">
              <a:spcAft>
                <a:spcPts val="18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dirty="0" smtClean="0">
                <a:latin typeface="Century Gothic" panose="020B0502020202020204" pitchFamily="34" charset="0"/>
              </a:rPr>
              <a:t>Using </a:t>
            </a:r>
            <a:r>
              <a:rPr lang="en-US" sz="2200" dirty="0">
                <a:latin typeface="Century Gothic" panose="020B0502020202020204" pitchFamily="34" charset="0"/>
              </a:rPr>
              <a:t>IT and e-commerce to improve public health </a:t>
            </a:r>
            <a:r>
              <a:rPr lang="en-US" sz="2200" dirty="0" smtClean="0">
                <a:latin typeface="Century Gothic" panose="020B0502020202020204" pitchFamily="34" charset="0"/>
              </a:rPr>
              <a:t>services―for example, </a:t>
            </a:r>
            <a:r>
              <a:rPr lang="en-US" sz="2200" dirty="0">
                <a:latin typeface="Century Gothic" panose="020B0502020202020204" pitchFamily="34" charset="0"/>
              </a:rPr>
              <a:t>through the education and training of health </a:t>
            </a:r>
            <a:r>
              <a:rPr lang="en-US" sz="2200" dirty="0" smtClean="0">
                <a:latin typeface="Century Gothic" panose="020B0502020202020204" pitchFamily="34" charset="0"/>
              </a:rPr>
              <a:t>workers</a:t>
            </a:r>
          </a:p>
          <a:p>
            <a:pPr marL="374400" lvl="1" indent="-385200">
              <a:spcAft>
                <a:spcPts val="18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dirty="0" smtClean="0">
                <a:latin typeface="Century Gothic" panose="020B0502020202020204" pitchFamily="34" charset="0"/>
              </a:rPr>
              <a:t>Applying </a:t>
            </a:r>
            <a:r>
              <a:rPr lang="en-US" sz="2200" dirty="0">
                <a:latin typeface="Century Gothic" panose="020B0502020202020204" pitchFamily="34" charset="0"/>
              </a:rPr>
              <a:t>e-commerce and e-business practices in </a:t>
            </a:r>
            <a:r>
              <a:rPr lang="en-US" sz="2200" dirty="0" smtClean="0">
                <a:latin typeface="Century Gothic" panose="020B0502020202020204" pitchFamily="34" charset="0"/>
              </a:rPr>
              <a:t>health systems management (planning, budgeting, accounting, etc.)</a:t>
            </a:r>
            <a:endParaRPr lang="en-US" sz="2200" dirty="0">
              <a:latin typeface="Century Gothic" panose="020B0502020202020204" pitchFamily="34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058400" y="1351876"/>
            <a:ext cx="0" cy="5064760"/>
          </a:xfrm>
          <a:custGeom>
            <a:avLst/>
            <a:gdLst/>
            <a:ahLst/>
            <a:cxnLst/>
            <a:rect l="l" t="t" r="r" b="b"/>
            <a:pathLst>
              <a:path h="5064760">
                <a:moveTo>
                  <a:pt x="0" y="0"/>
                </a:moveTo>
                <a:lnTo>
                  <a:pt x="0" y="5064772"/>
                </a:lnTo>
              </a:path>
            </a:pathLst>
          </a:custGeom>
          <a:ln w="3175">
            <a:solidFill>
              <a:srgbClr val="5EA1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13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483513"/>
            <a:ext cx="792058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dirty="0" smtClean="0"/>
              <a:t>Why eHealth?</a:t>
            </a:r>
            <a:endParaRPr dirty="0"/>
          </a:p>
        </p:txBody>
      </p:sp>
      <p:sp>
        <p:nvSpPr>
          <p:cNvPr id="17" name="Content Placeholder 16"/>
          <p:cNvSpPr>
            <a:spLocks noGrp="1"/>
          </p:cNvSpPr>
          <p:nvPr>
            <p:ph sz="half" idx="4294967295"/>
          </p:nvPr>
        </p:nvSpPr>
        <p:spPr>
          <a:xfrm>
            <a:off x="609600" y="1752600"/>
            <a:ext cx="8839200" cy="4524315"/>
          </a:xfrm>
        </p:spPr>
        <p:txBody>
          <a:bodyPr/>
          <a:lstStyle/>
          <a:p>
            <a:pPr marL="381563" indent="-381563">
              <a:lnSpc>
                <a:spcPct val="100000"/>
              </a:lnSpc>
              <a:spcAft>
                <a:spcPts val="18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altLang="en-US" sz="2200" dirty="0">
                <a:solidFill>
                  <a:srgbClr val="000000"/>
                </a:solidFill>
              </a:rPr>
              <a:t>In many </a:t>
            </a:r>
            <a:r>
              <a:rPr lang="en-US" altLang="en-US" sz="2200" dirty="0" smtClean="0">
                <a:solidFill>
                  <a:srgbClr val="000000"/>
                </a:solidFill>
              </a:rPr>
              <a:t>low- </a:t>
            </a:r>
            <a:r>
              <a:rPr lang="en-US" altLang="en-US" sz="2200" dirty="0">
                <a:solidFill>
                  <a:srgbClr val="000000"/>
                </a:solidFill>
              </a:rPr>
              <a:t>and middle-income countries (LMICs), </a:t>
            </a:r>
            <a:r>
              <a:rPr lang="en-US" altLang="en-US" sz="2200" dirty="0" smtClean="0">
                <a:solidFill>
                  <a:srgbClr val="000000"/>
                </a:solidFill>
              </a:rPr>
              <a:t>health </a:t>
            </a:r>
            <a:r>
              <a:rPr lang="en-US" altLang="en-US" sz="2200" dirty="0">
                <a:solidFill>
                  <a:srgbClr val="000000"/>
                </a:solidFill>
              </a:rPr>
              <a:t>system challenges relating to weak governance, health workforce shortages, and geographic and economic barriers to care impede effective delivery of health services to those in need</a:t>
            </a:r>
            <a:r>
              <a:rPr lang="en-US" altLang="en-US" sz="2200" dirty="0" smtClean="0">
                <a:solidFill>
                  <a:srgbClr val="000000"/>
                </a:solidFill>
              </a:rPr>
              <a:t>.</a:t>
            </a:r>
          </a:p>
          <a:p>
            <a:pPr marL="381563" indent="-381563">
              <a:lnSpc>
                <a:spcPct val="100000"/>
              </a:lnSpc>
              <a:spcAft>
                <a:spcPts val="18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dirty="0" smtClean="0"/>
              <a:t>Information and communication technology (ICT) offers </a:t>
            </a:r>
            <a:r>
              <a:rPr lang="en-US" sz="2200" dirty="0"/>
              <a:t>the potential for addressing some of these challenges with innovative solutions, especially if offered at scale</a:t>
            </a:r>
            <a:r>
              <a:rPr lang="en-US" sz="2200" dirty="0" smtClean="0"/>
              <a:t>.</a:t>
            </a:r>
          </a:p>
          <a:p>
            <a:pPr marL="381563" indent="-381563">
              <a:lnSpc>
                <a:spcPct val="100000"/>
              </a:lnSpc>
              <a:spcAft>
                <a:spcPts val="18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dirty="0"/>
              <a:t>LMICs account for three-quarters of the rapidly expanding </a:t>
            </a:r>
            <a:r>
              <a:rPr lang="en-US" sz="2200" dirty="0" smtClean="0"/>
              <a:t>Internet </a:t>
            </a:r>
            <a:r>
              <a:rPr lang="en-US" sz="2200" dirty="0"/>
              <a:t>and mobile cellular subscriptions globally</a:t>
            </a:r>
            <a:r>
              <a:rPr lang="en-US" sz="2200" dirty="0" smtClean="0"/>
              <a:t>, </a:t>
            </a:r>
            <a:r>
              <a:rPr lang="en-US" sz="2200" dirty="0"/>
              <a:t>thus creating opportunities for innovative and cost-effective health services through the use of ICT. </a:t>
            </a:r>
          </a:p>
        </p:txBody>
      </p:sp>
      <p:sp>
        <p:nvSpPr>
          <p:cNvPr id="6" name="object 6"/>
          <p:cNvSpPr/>
          <p:nvPr/>
        </p:nvSpPr>
        <p:spPr>
          <a:xfrm>
            <a:off x="10058400" y="1351876"/>
            <a:ext cx="0" cy="5064760"/>
          </a:xfrm>
          <a:custGeom>
            <a:avLst/>
            <a:gdLst/>
            <a:ahLst/>
            <a:cxnLst/>
            <a:rect l="l" t="t" r="r" b="b"/>
            <a:pathLst>
              <a:path h="5064760">
                <a:moveTo>
                  <a:pt x="0" y="0"/>
                </a:moveTo>
                <a:lnTo>
                  <a:pt x="0" y="5064772"/>
                </a:lnTo>
              </a:path>
            </a:pathLst>
          </a:custGeom>
          <a:ln w="3175">
            <a:solidFill>
              <a:srgbClr val="5EA1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3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457200"/>
            <a:ext cx="8532293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dirty="0" smtClean="0"/>
              <a:t>Application of eHealth in </a:t>
            </a:r>
            <a:r>
              <a:rPr lang="en-US" dirty="0"/>
              <a:t>H</a:t>
            </a:r>
            <a:r>
              <a:rPr lang="en-US" dirty="0" smtClean="0"/>
              <a:t>IS</a:t>
            </a:r>
            <a:endParaRPr dirty="0"/>
          </a:p>
        </p:txBody>
      </p:sp>
      <p:sp>
        <p:nvSpPr>
          <p:cNvPr id="17" name="Content Placeholder 16"/>
          <p:cNvSpPr>
            <a:spLocks noGrp="1"/>
          </p:cNvSpPr>
          <p:nvPr>
            <p:ph sz="half" idx="4294967295"/>
          </p:nvPr>
        </p:nvSpPr>
        <p:spPr>
          <a:xfrm>
            <a:off x="304800" y="1676400"/>
            <a:ext cx="9067800" cy="5693866"/>
          </a:xfrm>
        </p:spPr>
        <p:txBody>
          <a:bodyPr/>
          <a:lstStyle/>
          <a:p>
            <a:pPr>
              <a:spcAft>
                <a:spcPts val="600"/>
              </a:spcAft>
              <a:buClr>
                <a:schemeClr val="tx1"/>
              </a:buClr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b="1" dirty="0" smtClean="0">
                <a:solidFill>
                  <a:srgbClr val="000000"/>
                </a:solidFill>
              </a:rPr>
              <a:t>	Data collection</a:t>
            </a:r>
            <a:endParaRPr lang="en-US" sz="2200" dirty="0" smtClean="0">
              <a:solidFill>
                <a:srgbClr val="000000"/>
              </a:solidFill>
            </a:endParaRPr>
          </a:p>
          <a:p>
            <a:pPr marL="766763" lvl="1" indent="-309563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dirty="0" smtClean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Use </a:t>
            </a:r>
            <a:r>
              <a:rPr lang="en-US" sz="2200" dirty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of </a:t>
            </a:r>
            <a:r>
              <a:rPr lang="en-US" sz="2200" dirty="0" smtClean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hand-held devices</a:t>
            </a:r>
          </a:p>
          <a:p>
            <a:pPr marL="766763" lvl="1" indent="-309563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dirty="0" smtClean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Automated information messaging </a:t>
            </a:r>
          </a:p>
          <a:p>
            <a:pPr marL="766763" lvl="1" indent="-309563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dirty="0" smtClean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Use of different </a:t>
            </a:r>
            <a:r>
              <a:rPr lang="en-US" sz="2200" dirty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data </a:t>
            </a:r>
            <a:r>
              <a:rPr lang="en-US" sz="2200" dirty="0" smtClean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management applications </a:t>
            </a:r>
            <a:r>
              <a:rPr lang="en-US" sz="2200" dirty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such as </a:t>
            </a:r>
            <a:r>
              <a:rPr lang="en-US" sz="2200" dirty="0" smtClean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DHIS 2, iHRIS, and eLMIS to collect</a:t>
            </a:r>
            <a:r>
              <a:rPr lang="en-US" sz="2200" dirty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, </a:t>
            </a:r>
            <a:r>
              <a:rPr lang="en-US" sz="2200" dirty="0" smtClean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aggregate, and report routine </a:t>
            </a:r>
            <a:r>
              <a:rPr lang="en-US" sz="2200" dirty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data. </a:t>
            </a:r>
            <a:endParaRPr lang="en-US" sz="2200" dirty="0" smtClean="0">
              <a:solidFill>
                <a:srgbClr val="00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766763" lvl="1" indent="-309563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endParaRPr lang="en-US" sz="2200" dirty="0">
              <a:solidFill>
                <a:srgbClr val="00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>
              <a:spcAft>
                <a:spcPts val="600"/>
              </a:spcAft>
              <a:buClr>
                <a:schemeClr val="tx1"/>
              </a:buClr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b="1" dirty="0" smtClean="0">
                <a:solidFill>
                  <a:srgbClr val="000000"/>
                </a:solidFill>
              </a:rPr>
              <a:t>	Data management and storage</a:t>
            </a:r>
            <a:endParaRPr lang="en-US" sz="2200" dirty="0" smtClean="0">
              <a:solidFill>
                <a:srgbClr val="000000"/>
              </a:solidFill>
            </a:endParaRPr>
          </a:p>
          <a:p>
            <a:pPr marL="766763" lvl="1" indent="-309563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dirty="0" smtClean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To address requirements </a:t>
            </a:r>
            <a:r>
              <a:rPr lang="en-US" sz="2200" dirty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of interoperability and integrated sets of </a:t>
            </a:r>
            <a:r>
              <a:rPr lang="en-US" sz="2200" dirty="0" smtClean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data</a:t>
            </a:r>
          </a:p>
          <a:p>
            <a:pPr marL="766763" lvl="1" indent="-309563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dirty="0" smtClean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More sophisticated data storage to address complexity </a:t>
            </a:r>
            <a:r>
              <a:rPr lang="en-US" sz="2200" dirty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and variability of health </a:t>
            </a:r>
            <a:r>
              <a:rPr lang="en-US" sz="2200" dirty="0" smtClean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data across </a:t>
            </a:r>
            <a:r>
              <a:rPr lang="en-US" sz="2200" dirty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the health </a:t>
            </a:r>
            <a:r>
              <a:rPr lang="en-US" sz="2200" dirty="0" smtClean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enterprise</a:t>
            </a:r>
          </a:p>
          <a:p>
            <a:pPr marL="766763" lvl="1" indent="-309563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dirty="0" smtClean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Relational databases </a:t>
            </a:r>
            <a:r>
              <a:rPr lang="en-US" sz="2200" dirty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are increasingly the </a:t>
            </a:r>
            <a:r>
              <a:rPr lang="en-US" sz="2200" dirty="0" smtClean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norm, as </a:t>
            </a:r>
            <a:r>
              <a:rPr lang="en-US" sz="2200" dirty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opposed to the </a:t>
            </a:r>
            <a:r>
              <a:rPr lang="en-US" sz="2200" dirty="0" smtClean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older, </a:t>
            </a:r>
            <a:r>
              <a:rPr lang="en-US" sz="2200" dirty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flat database </a:t>
            </a:r>
            <a:r>
              <a:rPr lang="en-US" sz="2200" dirty="0" smtClean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formats that limited </a:t>
            </a:r>
            <a:r>
              <a:rPr lang="en-US" sz="2200" dirty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functionality and scalability, such as </a:t>
            </a:r>
            <a:r>
              <a:rPr lang="en-US" sz="2200" dirty="0" smtClean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200" dirty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Microsoft Excel </a:t>
            </a:r>
            <a:r>
              <a:rPr lang="en-US" sz="2200" dirty="0" smtClean="0">
                <a:solidFill>
                  <a:srgbClr val="000000"/>
                </a:solidFill>
                <a:latin typeface="Century Gothic" charset="0"/>
                <a:ea typeface="Century Gothic" charset="0"/>
                <a:cs typeface="Century Gothic" charset="0"/>
              </a:rPr>
              <a:t>workbooks</a:t>
            </a:r>
            <a:endParaRPr lang="en-US" sz="22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058400" y="1351876"/>
            <a:ext cx="0" cy="5064760"/>
          </a:xfrm>
          <a:custGeom>
            <a:avLst/>
            <a:gdLst/>
            <a:ahLst/>
            <a:cxnLst/>
            <a:rect l="l" t="t" r="r" b="b"/>
            <a:pathLst>
              <a:path h="5064760">
                <a:moveTo>
                  <a:pt x="0" y="0"/>
                </a:moveTo>
                <a:lnTo>
                  <a:pt x="0" y="5064772"/>
                </a:lnTo>
              </a:path>
            </a:pathLst>
          </a:custGeom>
          <a:ln w="3175">
            <a:solidFill>
              <a:srgbClr val="5EA1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9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457200"/>
            <a:ext cx="8532293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dirty="0" smtClean="0"/>
              <a:t>Application of eHealth in HMIS</a:t>
            </a:r>
            <a:endParaRPr dirty="0"/>
          </a:p>
        </p:txBody>
      </p:sp>
      <p:sp>
        <p:nvSpPr>
          <p:cNvPr id="17" name="Content Placeholder 16"/>
          <p:cNvSpPr>
            <a:spLocks noGrp="1"/>
          </p:cNvSpPr>
          <p:nvPr>
            <p:ph sz="half" idx="4294967295"/>
          </p:nvPr>
        </p:nvSpPr>
        <p:spPr>
          <a:xfrm>
            <a:off x="653459" y="1796076"/>
            <a:ext cx="8488434" cy="5709255"/>
          </a:xfrm>
        </p:spPr>
        <p:txBody>
          <a:bodyPr/>
          <a:lstStyle/>
          <a:p>
            <a:pPr>
              <a:buClr>
                <a:schemeClr val="tx1"/>
              </a:buClr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b="1" dirty="0"/>
              <a:t>Data analysis, </a:t>
            </a:r>
            <a:r>
              <a:rPr lang="en-US" sz="2200" b="1" dirty="0" smtClean="0"/>
              <a:t>presentation, </a:t>
            </a:r>
            <a:r>
              <a:rPr lang="en-US" sz="2200" b="1" dirty="0"/>
              <a:t>and </a:t>
            </a:r>
            <a:r>
              <a:rPr lang="en-US" sz="2200" b="1" dirty="0" smtClean="0"/>
              <a:t>use</a:t>
            </a:r>
            <a:endParaRPr lang="en-US" sz="2200" i="1" dirty="0"/>
          </a:p>
          <a:p>
            <a:pPr marL="766763" lvl="1" indent="-309563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Extraction 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and triangulation of health </a:t>
            </a: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data</a:t>
            </a:r>
          </a:p>
          <a:p>
            <a:pPr marL="766763" lvl="1" indent="-309563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Data 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analysis and synthesis tools to produce routine or </a:t>
            </a: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ad hoc reports, identify trends and issues of concerns, and track progress </a:t>
            </a:r>
          </a:p>
          <a:p>
            <a:pPr marL="766763" lvl="1" indent="-309563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Data 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dashboards and other data </a:t>
            </a: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visualization tools can 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be customized to include </a:t>
            </a: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maps (geographic information systems, or GIS)</a:t>
            </a:r>
          </a:p>
          <a:p>
            <a:pPr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b="1" dirty="0" smtClean="0"/>
              <a:t>Data quality</a:t>
            </a:r>
            <a:endParaRPr lang="en-US" sz="2200" i="1" dirty="0" smtClean="0"/>
          </a:p>
          <a:p>
            <a:pPr marL="766763" lvl="1" indent="-309563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Tools 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for improving data </a:t>
            </a: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quality include data 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standardization, geocoding, data matching, data </a:t>
            </a:r>
            <a:r>
              <a:rPr lang="en-US" sz="2200" dirty="0" smtClean="0">
                <a:latin typeface="Century Gothic" charset="0"/>
                <a:ea typeface="Century Gothic" charset="0"/>
                <a:cs typeface="Century Gothic" charset="0"/>
              </a:rPr>
              <a:t>monitoring, 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and profiling.</a:t>
            </a:r>
          </a:p>
          <a:p>
            <a:pPr marL="1223963" lvl="2" indent="-309563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endParaRPr lang="en-US" sz="22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058400" y="1351876"/>
            <a:ext cx="0" cy="5064760"/>
          </a:xfrm>
          <a:custGeom>
            <a:avLst/>
            <a:gdLst/>
            <a:ahLst/>
            <a:cxnLst/>
            <a:rect l="l" t="t" r="r" b="b"/>
            <a:pathLst>
              <a:path h="5064760">
                <a:moveTo>
                  <a:pt x="0" y="0"/>
                </a:moveTo>
                <a:lnTo>
                  <a:pt x="0" y="5064772"/>
                </a:lnTo>
              </a:path>
            </a:pathLst>
          </a:custGeom>
          <a:ln w="3175">
            <a:solidFill>
              <a:srgbClr val="5EA1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81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495692"/>
            <a:ext cx="792058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dirty="0" smtClean="0"/>
              <a:t>Common Terms in </a:t>
            </a:r>
            <a:r>
              <a:rPr lang="en-US" dirty="0" err="1" smtClean="0"/>
              <a:t>mHealth</a:t>
            </a:r>
            <a:endParaRPr dirty="0"/>
          </a:p>
        </p:txBody>
      </p:sp>
      <p:sp>
        <p:nvSpPr>
          <p:cNvPr id="17" name="Content Placeholder 16"/>
          <p:cNvSpPr>
            <a:spLocks noGrp="1"/>
          </p:cNvSpPr>
          <p:nvPr>
            <p:ph sz="half" idx="4294967295"/>
          </p:nvPr>
        </p:nvSpPr>
        <p:spPr>
          <a:xfrm>
            <a:off x="647700" y="1834783"/>
            <a:ext cx="8907780" cy="4201150"/>
          </a:xfrm>
        </p:spPr>
        <p:txBody>
          <a:bodyPr/>
          <a:lstStyle/>
          <a:p>
            <a:pPr>
              <a:spcAft>
                <a:spcPts val="1800"/>
              </a:spcAft>
              <a:buClr>
                <a:schemeClr val="tx1"/>
              </a:buClr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b="1" dirty="0" smtClean="0"/>
              <a:t>mHealth </a:t>
            </a:r>
            <a:r>
              <a:rPr lang="en-US" sz="2200" b="1" dirty="0"/>
              <a:t>or </a:t>
            </a:r>
            <a:r>
              <a:rPr lang="en-US" sz="2200" b="1" dirty="0" smtClean="0"/>
              <a:t>m-Health: </a:t>
            </a:r>
            <a:r>
              <a:rPr lang="en-US" sz="2200" dirty="0" smtClean="0"/>
              <a:t>includes the use </a:t>
            </a:r>
            <a:r>
              <a:rPr lang="en-US" sz="2200" dirty="0"/>
              <a:t>of mobile devices </a:t>
            </a:r>
            <a:r>
              <a:rPr lang="en-US" sz="2200" dirty="0" smtClean="0"/>
              <a:t>in:</a:t>
            </a:r>
          </a:p>
          <a:p>
            <a:pPr marL="457200" indent="-457200">
              <a:spcAft>
                <a:spcPts val="18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dirty="0" smtClean="0"/>
              <a:t>Collecting </a:t>
            </a:r>
            <a:r>
              <a:rPr lang="en-US" sz="2200" dirty="0"/>
              <a:t>aggregate and </a:t>
            </a:r>
            <a:r>
              <a:rPr lang="en-US" sz="2200" dirty="0" smtClean="0"/>
              <a:t>patient-level </a:t>
            </a:r>
            <a:r>
              <a:rPr lang="en-US" sz="2200" dirty="0"/>
              <a:t>health </a:t>
            </a:r>
            <a:r>
              <a:rPr lang="en-US" sz="2200" dirty="0" smtClean="0"/>
              <a:t>data</a:t>
            </a:r>
          </a:p>
          <a:p>
            <a:pPr marL="457200" indent="-457200">
              <a:spcAft>
                <a:spcPts val="18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dirty="0" smtClean="0"/>
              <a:t>Providing healthcare </a:t>
            </a:r>
            <a:r>
              <a:rPr lang="en-US" sz="2200" dirty="0"/>
              <a:t>information to practitioners, researchers, and </a:t>
            </a:r>
            <a:r>
              <a:rPr lang="en-US" sz="2200" dirty="0" smtClean="0"/>
              <a:t>patients via Short Message Services (SMS) platforms such as </a:t>
            </a:r>
            <a:r>
              <a:rPr lang="en-US" sz="2200" dirty="0" err="1" smtClean="0"/>
              <a:t>mHero</a:t>
            </a:r>
            <a:endParaRPr lang="en-US" sz="2200" dirty="0" smtClean="0"/>
          </a:p>
          <a:p>
            <a:pPr marL="457200" indent="-457200">
              <a:spcAft>
                <a:spcPts val="18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r>
              <a:rPr lang="en-US" sz="2200" dirty="0" smtClean="0"/>
              <a:t>Real-time </a:t>
            </a:r>
            <a:r>
              <a:rPr lang="en-US" sz="2200" dirty="0"/>
              <a:t>monitoring of patient </a:t>
            </a:r>
            <a:r>
              <a:rPr lang="en-US" sz="2200" dirty="0" smtClean="0"/>
              <a:t>vital signs and direct </a:t>
            </a:r>
            <a:r>
              <a:rPr lang="en-US" sz="2200" dirty="0"/>
              <a:t>provision of </a:t>
            </a:r>
            <a:r>
              <a:rPr lang="en-US" sz="2200" dirty="0" smtClean="0"/>
              <a:t>care</a:t>
            </a:r>
          </a:p>
          <a:p>
            <a:pPr>
              <a:spcAft>
                <a:spcPts val="1800"/>
              </a:spcAft>
              <a:buClr>
                <a:schemeClr val="tx1"/>
              </a:buClr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endParaRPr lang="en-US" sz="2200" dirty="0"/>
          </a:p>
          <a:p>
            <a:pPr>
              <a:spcAft>
                <a:spcPts val="1800"/>
              </a:spcAft>
              <a:buClr>
                <a:schemeClr val="tx1"/>
              </a:buClr>
              <a:tabLst>
                <a:tab pos="309563" algn="l"/>
                <a:tab pos="422275" algn="l"/>
                <a:tab pos="879475" algn="l"/>
                <a:tab pos="1336675" algn="l"/>
                <a:tab pos="1793875" algn="l"/>
                <a:tab pos="2251075" algn="l"/>
                <a:tab pos="2708275" algn="l"/>
                <a:tab pos="3165475" algn="l"/>
                <a:tab pos="3622675" algn="l"/>
                <a:tab pos="4079875" algn="l"/>
                <a:tab pos="4537075" algn="l"/>
                <a:tab pos="4994275" algn="l"/>
                <a:tab pos="5451475" algn="l"/>
                <a:tab pos="5908675" algn="l"/>
                <a:tab pos="6365875" algn="l"/>
                <a:tab pos="6823075" algn="l"/>
                <a:tab pos="7280275" algn="l"/>
                <a:tab pos="7737475" algn="l"/>
                <a:tab pos="8194675" algn="l"/>
                <a:tab pos="8651875" algn="l"/>
                <a:tab pos="9109075" algn="l"/>
              </a:tabLst>
            </a:pPr>
            <a:endParaRPr lang="en-US" sz="2200" dirty="0" smtClean="0"/>
          </a:p>
        </p:txBody>
      </p:sp>
      <p:sp>
        <p:nvSpPr>
          <p:cNvPr id="6" name="object 6"/>
          <p:cNvSpPr/>
          <p:nvPr/>
        </p:nvSpPr>
        <p:spPr>
          <a:xfrm>
            <a:off x="10058400" y="1351876"/>
            <a:ext cx="0" cy="5064760"/>
          </a:xfrm>
          <a:custGeom>
            <a:avLst/>
            <a:gdLst/>
            <a:ahLst/>
            <a:cxnLst/>
            <a:rect l="l" t="t" r="r" b="b"/>
            <a:pathLst>
              <a:path h="5064760">
                <a:moveTo>
                  <a:pt x="0" y="0"/>
                </a:moveTo>
                <a:lnTo>
                  <a:pt x="0" y="5064772"/>
                </a:lnTo>
              </a:path>
            </a:pathLst>
          </a:custGeom>
          <a:ln w="3175">
            <a:solidFill>
              <a:srgbClr val="5EA1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63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EASURE_Eval_slide_template-1">
  <a:themeElements>
    <a:clrScheme name="MEASURE_Eval_slide_template-1 1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C0C0C0"/>
      </a:hlink>
      <a:folHlink>
        <a:srgbClr val="2B3585"/>
      </a:folHlink>
    </a:clrScheme>
    <a:fontScheme name="MEASURE_Eval_slide_template-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EASURE_Eval_slide_template-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ASURE_Eval_slide_template-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ASURE_Eval_slide_template-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ASURE_Eval_slide_template-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ASURE_Eval_slide_template-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ASURE_Eval_slide_template-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ASURE_Eval_slide_template-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ASURE_Eval_slide_template-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ASURE_Eval_slide_template-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ASURE_Eval_slide_template-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ASURE_Eval_slide_template-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ASURE_Eval_slide_template-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ASURE_Eval_slide_template-1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141F78"/>
        </a:accent1>
        <a:accent2>
          <a:srgbClr val="19938A"/>
        </a:accent2>
        <a:accent3>
          <a:srgbClr val="FFFFFF"/>
        </a:accent3>
        <a:accent4>
          <a:srgbClr val="000000"/>
        </a:accent4>
        <a:accent5>
          <a:srgbClr val="AAABBE"/>
        </a:accent5>
        <a:accent6>
          <a:srgbClr val="16857D"/>
        </a:accent6>
        <a:hlink>
          <a:srgbClr val="8C1431"/>
        </a:hlink>
        <a:folHlink>
          <a:srgbClr val="946D0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ASURE_Eval_slide_template-1 14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DDDDDD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ASURE_Eval_slide_template-1 15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C0C0C0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ASURE_Eval_slide_template-1 1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C0C0C0"/>
        </a:hlink>
        <a:folHlink>
          <a:srgbClr val="2B3585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EASURE_Eval_slide_template-1">
  <a:themeElements>
    <a:clrScheme name="MEASURE_Eval_slide_template-1 1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C0C0C0"/>
      </a:hlink>
      <a:folHlink>
        <a:srgbClr val="2B3585"/>
      </a:folHlink>
    </a:clrScheme>
    <a:fontScheme name="MEASURE_Eval_slide_template-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EASURE_Eval_slide_template-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ASURE_Eval_slide_template-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ASURE_Eval_slide_template-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ASURE_Eval_slide_template-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ASURE_Eval_slide_template-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ASURE_Eval_slide_template-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ASURE_Eval_slide_template-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ASURE_Eval_slide_template-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ASURE_Eval_slide_template-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ASURE_Eval_slide_template-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ASURE_Eval_slide_template-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ASURE_Eval_slide_template-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ASURE_Eval_slide_template-1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141F78"/>
        </a:accent1>
        <a:accent2>
          <a:srgbClr val="19938A"/>
        </a:accent2>
        <a:accent3>
          <a:srgbClr val="FFFFFF"/>
        </a:accent3>
        <a:accent4>
          <a:srgbClr val="000000"/>
        </a:accent4>
        <a:accent5>
          <a:srgbClr val="AAABBE"/>
        </a:accent5>
        <a:accent6>
          <a:srgbClr val="16857D"/>
        </a:accent6>
        <a:hlink>
          <a:srgbClr val="8C1431"/>
        </a:hlink>
        <a:folHlink>
          <a:srgbClr val="946D0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ASURE_Eval_slide_template-1 14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DDDDDD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ASURE_Eval_slide_template-1 15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C0C0C0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ASURE_Eval_slide_template-1 1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C0C0C0"/>
        </a:hlink>
        <a:folHlink>
          <a:srgbClr val="2B3585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83303621329D4DAFC578165ED47C26" ma:contentTypeVersion="0" ma:contentTypeDescription="Create a new document." ma:contentTypeScope="" ma:versionID="e9c678eae885f8b7595ed37087805c11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abc59ee2edf01cfb808cadb27e045d2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17DD416-69D2-4003-958C-14449AA84575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8A5D475-43E8-4791-B420-51551F6F599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C8AB041-3324-4E59-BB9F-DEBF468B5C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7884</TotalTime>
  <Words>1158</Words>
  <Application>Microsoft Office PowerPoint</Application>
  <PresentationFormat>Custom</PresentationFormat>
  <Paragraphs>182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Calibri</vt:lpstr>
      <vt:lpstr>Century Gothic</vt:lpstr>
      <vt:lpstr>Century Gothic Bold</vt:lpstr>
      <vt:lpstr>Futura LT Pro Book</vt:lpstr>
      <vt:lpstr>Wingdings</vt:lpstr>
      <vt:lpstr>Office Theme</vt:lpstr>
      <vt:lpstr>MEASURE_Eval_slide_template-1</vt:lpstr>
      <vt:lpstr>1_MEASURE_Eval_slide_template-1</vt:lpstr>
      <vt:lpstr>PowerPoint Presentation</vt:lpstr>
      <vt:lpstr>Session 1: eHealth, mHealth, and HIS Enterprise Architecture </vt:lpstr>
      <vt:lpstr>eHealth</vt:lpstr>
      <vt:lpstr>Common Terms in eHealth</vt:lpstr>
      <vt:lpstr>eHealth Interventions </vt:lpstr>
      <vt:lpstr>Why eHealth?</vt:lpstr>
      <vt:lpstr>Application of eHealth in HIS</vt:lpstr>
      <vt:lpstr>Application of eHealth in HMIS</vt:lpstr>
      <vt:lpstr>Common Terms in mHealth</vt:lpstr>
      <vt:lpstr>mHealth Applications</vt:lpstr>
      <vt:lpstr>mHealth Applications</vt:lpstr>
      <vt:lpstr>Limitations and Considerations </vt:lpstr>
      <vt:lpstr>Limitations and Considerations </vt:lpstr>
      <vt:lpstr>PowerPoint Presentation</vt:lpstr>
      <vt:lpstr>Ecology of HIS in LMICs </vt:lpstr>
      <vt:lpstr>What Is Enterprise Architecture?</vt:lpstr>
      <vt:lpstr>Need for Enterprise Architecture?</vt:lpstr>
      <vt:lpstr>Enterprise Architecture</vt:lpstr>
      <vt:lpstr>HIS Architecture Principles</vt:lpstr>
      <vt:lpstr>HIS Architecture </vt:lpstr>
      <vt:lpstr>PowerPoint Presentation</vt:lpstr>
      <vt:lpstr>Summary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Robinson, Beth</dc:creator>
  <cp:lastModifiedBy>Hoover, Donald Wayne</cp:lastModifiedBy>
  <cp:revision>245</cp:revision>
  <cp:lastPrinted>2016-08-25T14:49:47Z</cp:lastPrinted>
  <dcterms:created xsi:type="dcterms:W3CDTF">2015-03-04T15:52:39Z</dcterms:created>
  <dcterms:modified xsi:type="dcterms:W3CDTF">2017-02-08T14:25:56Z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2015-03-04T00:00:00Z</vt:filetime>
  </property>
  <property fmtid="{D5CDD505-2E9C-101B-9397-08002B2CF9AE}" pid="3" name="LastSaved">
    <vt:filetime>2015-03-04T00:00:00Z</vt:filetime>
  </property>
  <property fmtid="{D5CDD505-2E9C-101B-9397-08002B2CF9AE}" pid="4" name="ContentTypeId">
    <vt:lpwstr>0x010100BC83303621329D4DAFC578165ED47C26</vt:lpwstr>
  </property>
</Properties>
</file>